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 id="2147483903" r:id="rId2"/>
  </p:sldMasterIdLst>
  <p:notesMasterIdLst>
    <p:notesMasterId r:id="rId23"/>
  </p:notesMasterIdLst>
  <p:sldIdLst>
    <p:sldId id="279" r:id="rId3"/>
    <p:sldId id="285" r:id="rId4"/>
    <p:sldId id="311" r:id="rId5"/>
    <p:sldId id="334" r:id="rId6"/>
    <p:sldId id="316" r:id="rId7"/>
    <p:sldId id="335" r:id="rId8"/>
    <p:sldId id="338" r:id="rId9"/>
    <p:sldId id="337" r:id="rId10"/>
    <p:sldId id="339" r:id="rId11"/>
    <p:sldId id="340" r:id="rId12"/>
    <p:sldId id="272" r:id="rId13"/>
    <p:sldId id="309" r:id="rId14"/>
    <p:sldId id="307" r:id="rId15"/>
    <p:sldId id="287" r:id="rId16"/>
    <p:sldId id="324" r:id="rId17"/>
    <p:sldId id="298" r:id="rId18"/>
    <p:sldId id="321" r:id="rId19"/>
    <p:sldId id="341" r:id="rId20"/>
    <p:sldId id="342" r:id="rId21"/>
    <p:sldId id="332" r:id="rId22"/>
  </p:sldIdLst>
  <p:sldSz cx="9144000" cy="5143500" type="screen16x9"/>
  <p:notesSz cx="6858000" cy="9144000"/>
  <p:defaultTextStyle>
    <a:defPPr>
      <a:defRPr lang="en-US"/>
    </a:defPPr>
    <a:lvl1pPr algn="l" defTabSz="389626"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1pPr>
    <a:lvl2pPr marL="389626" algn="l" defTabSz="389626"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2pPr>
    <a:lvl3pPr marL="779252" algn="l" defTabSz="389626"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3pPr>
    <a:lvl4pPr marL="1168878" algn="l" defTabSz="389626"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4pPr>
    <a:lvl5pPr marL="1558503" algn="l" defTabSz="389626"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5pPr>
    <a:lvl6pPr marL="1948129" algn="l" defTabSz="389626"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6pPr>
    <a:lvl7pPr marL="2337755" algn="l" defTabSz="389626"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7pPr>
    <a:lvl8pPr marL="2727381" algn="l" defTabSz="389626"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8pPr>
    <a:lvl9pPr marL="3117007" algn="l" defTabSz="389626"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E3F"/>
    <a:srgbClr val="B1B3B3"/>
    <a:srgbClr val="B0B2B2"/>
    <a:srgbClr val="7F7F7F"/>
    <a:srgbClr val="2F3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20CF8-7F2C-40E7-9954-6006E3E35F9A}" v="5" dt="2022-01-05T12:48:42.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2357" autoAdjust="0"/>
  </p:normalViewPr>
  <p:slideViewPr>
    <p:cSldViewPr snapToGrid="0" snapToObjects="1">
      <p:cViewPr varScale="1">
        <p:scale>
          <a:sx n="98" d="100"/>
          <a:sy n="98" d="100"/>
        </p:scale>
        <p:origin x="90" y="3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8" d="100"/>
          <a:sy n="68" d="100"/>
        </p:scale>
        <p:origin x="2592"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63F7D-AB1B-4D93-A638-07DAA55BE7C0}" type="datetimeFigureOut">
              <a:rPr lang="en-GB" smtClean="0"/>
              <a:t>08/02/2022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30040-186E-4777-8455-56C0871D2D1A}" type="slidenum">
              <a:rPr lang="en-GB" smtClean="0"/>
              <a:t>‹#›</a:t>
            </a:fld>
            <a:endParaRPr lang="en-GB"/>
          </a:p>
        </p:txBody>
      </p:sp>
    </p:spTree>
    <p:extLst>
      <p:ext uri="{BB962C8B-B14F-4D97-AF65-F5344CB8AC3E}">
        <p14:creationId xmlns:p14="http://schemas.microsoft.com/office/powerpoint/2010/main" val="41054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1A1A5E-A509-42CB-8B38-DBB4867AF6F6}"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595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10</a:t>
            </a:fld>
            <a:endParaRPr lang="en-GB"/>
          </a:p>
        </p:txBody>
      </p:sp>
    </p:spTree>
    <p:extLst>
      <p:ext uri="{BB962C8B-B14F-4D97-AF65-F5344CB8AC3E}">
        <p14:creationId xmlns:p14="http://schemas.microsoft.com/office/powerpoint/2010/main" val="86181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56C63-4672-4D28-B29B-AC8334AC22B6}" type="slidenum">
              <a:rPr lang="en-GB">
                <a:solidFill>
                  <a:srgbClr val="000000"/>
                </a:solidFill>
              </a:rPr>
              <a:pPr/>
              <a:t>11</a:t>
            </a:fld>
            <a:endParaRPr lang="en-GB" dirty="0">
              <a:solidFill>
                <a:srgbClr val="000000"/>
              </a:solidFill>
            </a:endParaRPr>
          </a:p>
        </p:txBody>
      </p:sp>
      <p:sp>
        <p:nvSpPr>
          <p:cNvPr id="7170" name="Rectangle 2"/>
          <p:cNvSpPr>
            <a:spLocks noGrp="1" noRot="1" noChangeAspect="1" noChangeArrowheads="1" noTextEdit="1"/>
          </p:cNvSpPr>
          <p:nvPr>
            <p:ph type="sldImg"/>
          </p:nvPr>
        </p:nvSpPr>
        <p:spPr>
          <a:xfrm>
            <a:off x="26988" y="744538"/>
            <a:ext cx="6615112" cy="3722687"/>
          </a:xfrm>
          <a:ln/>
        </p:spPr>
      </p:sp>
      <p:sp>
        <p:nvSpPr>
          <p:cNvPr id="7171" name="Rectangle 3"/>
          <p:cNvSpPr>
            <a:spLocks noGrp="1" noChangeArrowheads="1"/>
          </p:cNvSpPr>
          <p:nvPr>
            <p:ph type="body" idx="1"/>
          </p:nvPr>
        </p:nvSpPr>
        <p:spPr>
          <a:xfrm>
            <a:off x="932926" y="4716465"/>
            <a:ext cx="4874882" cy="4467225"/>
          </a:xfrm>
        </p:spPr>
        <p:txBody>
          <a:bodyPr/>
          <a:lstStyle/>
          <a:p>
            <a:pPr marL="0" indent="0" eaLnBrk="0" hangingPunct="0">
              <a:lnSpc>
                <a:spcPct val="150000"/>
              </a:lnSpc>
              <a:spcBef>
                <a:spcPct val="50000"/>
              </a:spcBef>
              <a:buFont typeface="Arial" panose="020B0604020202020204" pitchFamily="34" charset="0"/>
              <a:buNone/>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Forster Skills Academy accredited SQA Centre</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Resourced with a full time Trainer and Administrator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Control volume of employed apprentices with forward orders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Increase achievement and retention through recruitment, residential program and extra curricular activities</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Ability to deliver a safer, efficient and productive service, transferring knowledge into practice on site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Aligned with ISO 9001, 45001, 14001 standards.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Sustainable, investing first to save later. </a:t>
            </a: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eaLnBrk="0" hangingPunct="0">
              <a:lnSpc>
                <a:spcPct val="150000"/>
              </a:lnSpc>
              <a:spcBef>
                <a:spcPct val="50000"/>
              </a:spcBef>
            </a:pPr>
            <a:r>
              <a:rPr lang="en-GB" sz="1200" dirty="0">
                <a:solidFill>
                  <a:schemeClr val="tx2"/>
                </a:solidFill>
                <a:latin typeface="Arial" panose="020B0604020202020204" pitchFamily="34" charset="0"/>
                <a:cs typeface="Arial" panose="020B0604020202020204" pitchFamily="34" charset="0"/>
              </a:rPr>
              <a:t>Purpose:</a:t>
            </a:r>
          </a:p>
          <a:p>
            <a:pPr marL="342900" indent="-342900">
              <a:lnSpc>
                <a:spcPct val="115000"/>
              </a:lnSpc>
              <a:spcAft>
                <a:spcPts val="750"/>
              </a:spcAft>
              <a:buFont typeface="Arial" panose="020B0604020202020204" pitchFamily="34" charset="0"/>
              <a:buChar char="•"/>
            </a:pPr>
            <a:endParaRPr lang="en-GB" sz="12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Provide a local hub and resources for learning in the construction and built environment. </a:t>
            </a: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Hub will support school learners, apprentices, private and public sector employees. </a:t>
            </a: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Pipeline of work in and around Angus will provide work placements and employment opportunities. </a:t>
            </a:r>
          </a:p>
          <a:p>
            <a:pPr marL="342900" indent="-342900">
              <a:lnSpc>
                <a:spcPct val="115000"/>
              </a:lnSpc>
              <a:spcAft>
                <a:spcPts val="750"/>
              </a:spcAft>
              <a:buFont typeface="Arial" panose="020B0604020202020204" pitchFamily="34" charset="0"/>
              <a:buChar char="•"/>
            </a:pPr>
            <a:endParaRPr lang="en-GB" sz="12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750"/>
              </a:spcAft>
              <a:buFont typeface="Arial" panose="020B0604020202020204" pitchFamily="34" charset="0"/>
              <a:buChar char="•"/>
            </a:pPr>
            <a:endParaRPr lang="en-GB" sz="12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750"/>
              </a:spcAft>
              <a:buFont typeface="Arial" panose="020B0604020202020204" pitchFamily="34" charset="0"/>
              <a:buChar char="•"/>
            </a:pPr>
            <a:endParaRPr lang="en-GB" sz="1200" dirty="0">
              <a:latin typeface="Arial" panose="020B0604020202020204" pitchFamily="34" charset="0"/>
              <a:ea typeface="Calibri" panose="020F0502020204030204" pitchFamily="34" charset="0"/>
              <a:cs typeface="Arial" panose="020B0604020202020204" pitchFamily="34" charset="0"/>
            </a:endParaRPr>
          </a:p>
          <a:p>
            <a:pPr eaLnBrk="0" hangingPunct="0">
              <a:lnSpc>
                <a:spcPct val="150000"/>
              </a:lnSpc>
              <a:spcBef>
                <a:spcPct val="50000"/>
              </a:spcBef>
            </a:pPr>
            <a:r>
              <a:rPr lang="en-GB" sz="1200" b="1" dirty="0">
                <a:solidFill>
                  <a:schemeClr val="tx2"/>
                </a:solidFill>
                <a:latin typeface="Arial" panose="020B0604020202020204" pitchFamily="34" charset="0"/>
                <a:cs typeface="Arial" panose="020B0604020202020204" pitchFamily="34" charset="0"/>
              </a:rPr>
              <a:t>Secondary School Pupils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Design &amp; Build Pilot S3 and S4 (target academic &amp; vocational mixed group) </a:t>
            </a:r>
            <a:r>
              <a:rPr lang="en-GB" sz="1200" dirty="0">
                <a:solidFill>
                  <a:srgbClr val="00B0F0"/>
                </a:solidFill>
                <a:latin typeface="Arial" panose="020B0604020202020204" pitchFamily="34" charset="0"/>
                <a:cs typeface="Arial" panose="020B0604020202020204" pitchFamily="34" charset="0"/>
              </a:rPr>
              <a:t>(In progress)</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Foundation Apprenticeships in Civil Engineering S5 and S6 </a:t>
            </a:r>
            <a:r>
              <a:rPr lang="en-GB" sz="1200" dirty="0">
                <a:solidFill>
                  <a:srgbClr val="00B0F0"/>
                </a:solidFill>
                <a:latin typeface="Arial" panose="020B0604020202020204" pitchFamily="34" charset="0"/>
                <a:cs typeface="Arial" panose="020B0604020202020204" pitchFamily="34" charset="0"/>
              </a:rPr>
              <a:t>(In progress)</a:t>
            </a:r>
          </a:p>
          <a:p>
            <a:pPr marL="0" indent="0" eaLnBrk="0" hangingPunct="0">
              <a:lnSpc>
                <a:spcPct val="150000"/>
              </a:lnSpc>
              <a:spcBef>
                <a:spcPct val="50000"/>
              </a:spcBef>
              <a:buFont typeface="Arial" panose="020B0604020202020204" pitchFamily="34" charset="0"/>
              <a:buNone/>
            </a:pPr>
            <a:endParaRPr lang="en-GB" sz="1200" dirty="0">
              <a:solidFill>
                <a:srgbClr val="00B0F0"/>
              </a:solidFill>
              <a:latin typeface="Arial" panose="020B0604020202020204" pitchFamily="34" charset="0"/>
              <a:cs typeface="Arial" panose="020B0604020202020204" pitchFamily="34" charset="0"/>
            </a:endParaRPr>
          </a:p>
          <a:p>
            <a:pPr eaLnBrk="0" hangingPunct="0">
              <a:lnSpc>
                <a:spcPct val="150000"/>
              </a:lnSpc>
              <a:spcBef>
                <a:spcPct val="50000"/>
              </a:spcBef>
            </a:pPr>
            <a:r>
              <a:rPr lang="en-GB" sz="1200" b="1" dirty="0">
                <a:solidFill>
                  <a:schemeClr val="tx2"/>
                </a:solidFill>
                <a:latin typeface="Arial" panose="020B0604020202020204" pitchFamily="34" charset="0"/>
                <a:cs typeface="Arial" panose="020B0604020202020204" pitchFamily="34" charset="0"/>
              </a:rPr>
              <a:t>Apprentices</a:t>
            </a:r>
            <a:r>
              <a:rPr lang="en-GB" sz="1200" dirty="0">
                <a:solidFill>
                  <a:schemeClr val="tx2"/>
                </a:solidFill>
                <a:latin typeface="Arial" panose="020B0604020202020204" pitchFamily="34" charset="0"/>
                <a:cs typeface="Arial" panose="020B0604020202020204" pitchFamily="34" charset="0"/>
              </a:rPr>
              <a:t>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Specialist Modern Apprentices – Roof Tiling in New Build </a:t>
            </a:r>
            <a:r>
              <a:rPr lang="en-GB" sz="1200" dirty="0">
                <a:solidFill>
                  <a:srgbClr val="00B0F0"/>
                </a:solidFill>
                <a:latin typeface="Arial" panose="020B0604020202020204" pitchFamily="34" charset="0"/>
                <a:cs typeface="Arial" panose="020B0604020202020204" pitchFamily="34" charset="0"/>
              </a:rPr>
              <a:t>(In progress)</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Technician Modern Apprentices – Quantity Surveying &amp; Estimating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Graduate Apprentices – Civil Engineering</a:t>
            </a:r>
            <a:endParaRPr lang="en-GB" sz="1200" dirty="0">
              <a:solidFill>
                <a:srgbClr val="00B0F0"/>
              </a:solidFill>
              <a:latin typeface="Arial" panose="020B0604020202020204" pitchFamily="34" charset="0"/>
              <a:cs typeface="Arial" panose="020B0604020202020204" pitchFamily="34" charset="0"/>
            </a:endParaRPr>
          </a:p>
          <a:p>
            <a:pPr marL="0" indent="0" eaLnBrk="0" hangingPunct="0">
              <a:lnSpc>
                <a:spcPct val="150000"/>
              </a:lnSpc>
              <a:spcBef>
                <a:spcPct val="50000"/>
              </a:spcBef>
              <a:buFont typeface="Arial" panose="020B0604020202020204" pitchFamily="34" charset="0"/>
              <a:buNone/>
            </a:pPr>
            <a:endParaRPr lang="en-GB" sz="1200" dirty="0">
              <a:solidFill>
                <a:srgbClr val="00B0F0"/>
              </a:solidFill>
              <a:latin typeface="Arial" panose="020B0604020202020204" pitchFamily="34" charset="0"/>
              <a:cs typeface="Arial" panose="020B0604020202020204" pitchFamily="34" charset="0"/>
            </a:endParaRPr>
          </a:p>
          <a:p>
            <a:pPr eaLnBrk="0" hangingPunct="0">
              <a:lnSpc>
                <a:spcPct val="150000"/>
              </a:lnSpc>
              <a:spcBef>
                <a:spcPct val="50000"/>
              </a:spcBef>
            </a:pPr>
            <a:r>
              <a:rPr lang="en-GB" sz="1200" b="1" dirty="0">
                <a:solidFill>
                  <a:schemeClr val="tx2"/>
                </a:solidFill>
                <a:latin typeface="Arial" panose="020B0604020202020204" pitchFamily="34" charset="0"/>
                <a:cs typeface="Arial" panose="020B0604020202020204" pitchFamily="34" charset="0"/>
              </a:rPr>
              <a:t>Industry &amp; Public Sector </a:t>
            </a:r>
          </a:p>
          <a:p>
            <a:pPr marL="285750" indent="-285750" eaLnBrk="0" hangingPunct="0">
              <a:lnSpc>
                <a:spcPct val="150000"/>
              </a:lnSpc>
              <a:spcBef>
                <a:spcPct val="50000"/>
              </a:spcBef>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Technical, compliance and CPD</a:t>
            </a:r>
            <a:r>
              <a:rPr lang="en-GB" sz="1200" dirty="0">
                <a:latin typeface="Arial" panose="020B0604020202020204" pitchFamily="34" charset="0"/>
                <a:cs typeface="Arial" panose="020B0604020202020204" pitchFamily="34" charset="0"/>
              </a:rPr>
              <a:t> training</a:t>
            </a: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pPr eaLnBrk="0" hangingPunct="0">
              <a:lnSpc>
                <a:spcPct val="150000"/>
              </a:lnSpc>
              <a:spcBef>
                <a:spcPct val="50000"/>
              </a:spcBef>
            </a:pPr>
            <a:r>
              <a:rPr lang="en-GB" sz="1200" dirty="0">
                <a:solidFill>
                  <a:schemeClr val="tx2"/>
                </a:solidFill>
                <a:latin typeface="Arial" panose="020B0604020202020204" pitchFamily="34" charset="0"/>
                <a:cs typeface="Arial" panose="020B0604020202020204" pitchFamily="34" charset="0"/>
              </a:rPr>
              <a:t>Construction Learning Centre purpose </a:t>
            </a:r>
          </a:p>
          <a:p>
            <a:pPr marL="342900" indent="-342900">
              <a:lnSpc>
                <a:spcPct val="115000"/>
              </a:lnSpc>
              <a:spcAft>
                <a:spcPts val="750"/>
              </a:spcAft>
              <a:buFont typeface="Arial" panose="020B0604020202020204" pitchFamily="34" charset="0"/>
              <a:buChar char="•"/>
            </a:pPr>
            <a:endParaRPr lang="en-GB" sz="12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Provide a local hub and resources for learning in the construction and built environment. </a:t>
            </a: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Hub will support school learners, apprentices, private and public sector employees. </a:t>
            </a:r>
          </a:p>
          <a:p>
            <a:pPr marL="342900" indent="-342900">
              <a:lnSpc>
                <a:spcPct val="115000"/>
              </a:lnSpc>
              <a:spcAft>
                <a:spcPts val="75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Pipeline of work in and around Angus will provide work placements and employment opportunities. </a:t>
            </a:r>
          </a:p>
          <a:p>
            <a:pPr marL="342900" indent="-342900">
              <a:lnSpc>
                <a:spcPct val="115000"/>
              </a:lnSpc>
              <a:spcAft>
                <a:spcPts val="750"/>
              </a:spcAft>
              <a:buFont typeface="Arial" panose="020B0604020202020204" pitchFamily="34" charset="0"/>
              <a:buChar char="•"/>
            </a:pPr>
            <a:endParaRPr lang="en-GB" sz="1200" dirty="0">
              <a:latin typeface="Arial" panose="020B0604020202020204" pitchFamily="34" charset="0"/>
              <a:ea typeface="Calibri" panose="020F0502020204030204" pitchFamily="34" charset="0"/>
              <a:cs typeface="Arial" panose="020B0604020202020204" pitchFamily="34" charset="0"/>
            </a:endParaRPr>
          </a:p>
          <a:p>
            <a:pPr eaLnBrk="0" hangingPunct="0">
              <a:lnSpc>
                <a:spcPct val="150000"/>
              </a:lnSpc>
              <a:spcBef>
                <a:spcPct val="50000"/>
              </a:spcBef>
            </a:pPr>
            <a:endParaRPr lang="en-GB" sz="1200"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endParaRPr lang="en-GB" sz="1200" kern="1200" baseline="0" dirty="0">
              <a:solidFill>
                <a:schemeClr val="tx1"/>
              </a:solidFill>
              <a:latin typeface="+mn-lt"/>
              <a:ea typeface="+mn-ea"/>
              <a:cs typeface="+mn-cs"/>
            </a:endParaRPr>
          </a:p>
        </p:txBody>
      </p:sp>
    </p:spTree>
    <p:extLst>
      <p:ext uri="{BB962C8B-B14F-4D97-AF65-F5344CB8AC3E}">
        <p14:creationId xmlns:p14="http://schemas.microsoft.com/office/powerpoint/2010/main" val="310829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17</a:t>
            </a:fld>
            <a:endParaRPr lang="en-GB"/>
          </a:p>
        </p:txBody>
      </p:sp>
    </p:spTree>
    <p:extLst>
      <p:ext uri="{BB962C8B-B14F-4D97-AF65-F5344CB8AC3E}">
        <p14:creationId xmlns:p14="http://schemas.microsoft.com/office/powerpoint/2010/main" val="206828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18</a:t>
            </a:fld>
            <a:endParaRPr lang="en-GB"/>
          </a:p>
        </p:txBody>
      </p:sp>
    </p:spTree>
    <p:extLst>
      <p:ext uri="{BB962C8B-B14F-4D97-AF65-F5344CB8AC3E}">
        <p14:creationId xmlns:p14="http://schemas.microsoft.com/office/powerpoint/2010/main" val="381085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19</a:t>
            </a:fld>
            <a:endParaRPr lang="en-GB"/>
          </a:p>
        </p:txBody>
      </p:sp>
    </p:spTree>
    <p:extLst>
      <p:ext uri="{BB962C8B-B14F-4D97-AF65-F5344CB8AC3E}">
        <p14:creationId xmlns:p14="http://schemas.microsoft.com/office/powerpoint/2010/main" val="365605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20</a:t>
            </a:fld>
            <a:endParaRPr lang="en-GB"/>
          </a:p>
        </p:txBody>
      </p:sp>
    </p:spTree>
    <p:extLst>
      <p:ext uri="{BB962C8B-B14F-4D97-AF65-F5344CB8AC3E}">
        <p14:creationId xmlns:p14="http://schemas.microsoft.com/office/powerpoint/2010/main" val="183885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World of work and world of learning has changed considerably </a:t>
            </a:r>
          </a:p>
          <a:p>
            <a:endParaRPr lang="en-GB" baseline="0" dirty="0"/>
          </a:p>
          <a:p>
            <a:r>
              <a:rPr lang="en-GB" baseline="0" dirty="0"/>
              <a:t>Lots to think about and as well all know we cannot solve our problems with the same level of thinking that created them </a:t>
            </a:r>
          </a:p>
          <a:p>
            <a:endParaRPr lang="en-GB" baseline="0" dirty="0"/>
          </a:p>
          <a:p>
            <a:r>
              <a:rPr lang="en-GB" baseline="0" dirty="0"/>
              <a:t>Skills &amp; training is no different </a:t>
            </a:r>
          </a:p>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2</a:t>
            </a:fld>
            <a:endParaRPr lang="en-GB"/>
          </a:p>
        </p:txBody>
      </p:sp>
    </p:spTree>
    <p:extLst>
      <p:ext uri="{BB962C8B-B14F-4D97-AF65-F5344CB8AC3E}">
        <p14:creationId xmlns:p14="http://schemas.microsoft.com/office/powerpoint/2010/main" val="103133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Business context </a:t>
            </a:r>
          </a:p>
          <a:p>
            <a:endParaRPr lang="en-GB" baseline="0" dirty="0"/>
          </a:p>
          <a:p>
            <a:r>
              <a:rPr lang="en-GB" baseline="0" dirty="0"/>
              <a:t>Learner context </a:t>
            </a:r>
          </a:p>
          <a:p>
            <a:endParaRPr lang="en-GB" baseline="0" dirty="0"/>
          </a:p>
          <a:p>
            <a:r>
              <a:rPr lang="en-GB" baseline="0" dirty="0"/>
              <a:t>Exceed expectations is easier that you may think </a:t>
            </a:r>
          </a:p>
        </p:txBody>
      </p:sp>
      <p:sp>
        <p:nvSpPr>
          <p:cNvPr id="4" name="Slide Number Placeholder 3"/>
          <p:cNvSpPr>
            <a:spLocks noGrp="1"/>
          </p:cNvSpPr>
          <p:nvPr>
            <p:ph type="sldNum" sz="quarter" idx="10"/>
          </p:nvPr>
        </p:nvSpPr>
        <p:spPr/>
        <p:txBody>
          <a:bodyPr/>
          <a:lstStyle/>
          <a:p>
            <a:fld id="{4D1A1A5E-A509-42CB-8B38-DBB4867AF6F6}" type="slidenum">
              <a:rPr lang="en-GB" smtClean="0"/>
              <a:pPr/>
              <a:t>3</a:t>
            </a:fld>
            <a:endParaRPr lang="en-GB"/>
          </a:p>
        </p:txBody>
      </p:sp>
    </p:spTree>
    <p:extLst>
      <p:ext uri="{BB962C8B-B14F-4D97-AF65-F5344CB8AC3E}">
        <p14:creationId xmlns:p14="http://schemas.microsoft.com/office/powerpoint/2010/main" val="226565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the main, most have moved on and recognise that our workforces are more complex that simple a set of resources to be deployed or scheduled </a:t>
            </a:r>
          </a:p>
          <a:p>
            <a:endParaRPr lang="en-GB" baseline="0" dirty="0"/>
          </a:p>
          <a:p>
            <a:r>
              <a:rPr lang="en-GB" baseline="0" dirty="0"/>
              <a:t>Successful organisations are knowledgeable</a:t>
            </a:r>
          </a:p>
          <a:p>
            <a:endParaRPr lang="en-GB" baseline="0" dirty="0"/>
          </a:p>
          <a:p>
            <a:r>
              <a:rPr lang="en-GB" baseline="0" dirty="0"/>
              <a:t>They are productive and profitability and they invest in work places and their people to deliver high performance </a:t>
            </a:r>
          </a:p>
        </p:txBody>
      </p:sp>
      <p:sp>
        <p:nvSpPr>
          <p:cNvPr id="4" name="Slide Number Placeholder 3"/>
          <p:cNvSpPr>
            <a:spLocks noGrp="1"/>
          </p:cNvSpPr>
          <p:nvPr>
            <p:ph type="sldNum" sz="quarter" idx="10"/>
          </p:nvPr>
        </p:nvSpPr>
        <p:spPr/>
        <p:txBody>
          <a:bodyPr/>
          <a:lstStyle/>
          <a:p>
            <a:fld id="{4D1A1A5E-A509-42CB-8B38-DBB4867AF6F6}" type="slidenum">
              <a:rPr lang="en-GB" smtClean="0"/>
              <a:pPr/>
              <a:t>4</a:t>
            </a:fld>
            <a:endParaRPr lang="en-GB"/>
          </a:p>
        </p:txBody>
      </p:sp>
    </p:spTree>
    <p:extLst>
      <p:ext uri="{BB962C8B-B14F-4D97-AF65-F5344CB8AC3E}">
        <p14:creationId xmlns:p14="http://schemas.microsoft.com/office/powerpoint/2010/main" val="207506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005372"/>
              </a:buClr>
              <a:buNone/>
            </a:pPr>
            <a:r>
              <a:rPr lang="en-GB" sz="1200" b="1" dirty="0">
                <a:latin typeface="Gotham Rounded Book"/>
              </a:rPr>
              <a:t>FUTURE OF WORK </a:t>
            </a:r>
          </a:p>
          <a:p>
            <a:pPr>
              <a:buClr>
                <a:srgbClr val="005372"/>
              </a:buClr>
              <a:buFont typeface="Wingdings" pitchFamily="2" charset="2"/>
              <a:buChar char="§"/>
            </a:pPr>
            <a:r>
              <a:rPr lang="en-GB" sz="1200" dirty="0">
                <a:latin typeface="Gotham Rounded Book"/>
              </a:rPr>
              <a:t>Forster Standard</a:t>
            </a:r>
          </a:p>
          <a:p>
            <a:pPr>
              <a:buClr>
                <a:srgbClr val="005372"/>
              </a:buClr>
              <a:buFont typeface="Wingdings" pitchFamily="2" charset="2"/>
              <a:buChar char="§"/>
            </a:pPr>
            <a:r>
              <a:rPr lang="en-GB" sz="1200" dirty="0">
                <a:latin typeface="Gotham Rounded Book"/>
              </a:rPr>
              <a:t>Systems (ISO +)</a:t>
            </a:r>
          </a:p>
          <a:p>
            <a:pPr>
              <a:buClr>
                <a:srgbClr val="005372"/>
              </a:buClr>
              <a:buFont typeface="Wingdings" pitchFamily="2" charset="2"/>
              <a:buChar char="§"/>
            </a:pPr>
            <a:r>
              <a:rPr lang="en-GB" sz="1200" dirty="0">
                <a:latin typeface="Gotham Rounded Book"/>
              </a:rPr>
              <a:t>Values </a:t>
            </a:r>
          </a:p>
          <a:p>
            <a:pPr>
              <a:buClr>
                <a:srgbClr val="005372"/>
              </a:buClr>
              <a:buFont typeface="Wingdings" pitchFamily="2" charset="2"/>
              <a:buChar char="§"/>
            </a:pPr>
            <a:r>
              <a:rPr lang="en-GB" sz="1200" dirty="0">
                <a:latin typeface="Gotham Rounded Book"/>
              </a:rPr>
              <a:t>Productivity Initiative</a:t>
            </a:r>
          </a:p>
          <a:p>
            <a:pPr>
              <a:buClr>
                <a:srgbClr val="005372"/>
              </a:buClr>
              <a:buFont typeface="Wingdings" pitchFamily="2" charset="2"/>
              <a:buChar char="§"/>
            </a:pPr>
            <a:r>
              <a:rPr lang="en-GB" sz="1200" dirty="0">
                <a:latin typeface="Gotham Rounded Book"/>
              </a:rPr>
              <a:t>Digital Transformation</a:t>
            </a:r>
          </a:p>
          <a:p>
            <a:pPr>
              <a:buClr>
                <a:srgbClr val="005372"/>
              </a:buClr>
              <a:buFont typeface="Wingdings" pitchFamily="2" charset="2"/>
              <a:buChar char="§"/>
            </a:pPr>
            <a:r>
              <a:rPr lang="en-GB" sz="1200" dirty="0">
                <a:latin typeface="Gotham Rounded Book"/>
              </a:rPr>
              <a:t>Off Site</a:t>
            </a:r>
          </a:p>
          <a:p>
            <a:pPr marL="0" indent="0">
              <a:buClr>
                <a:srgbClr val="005372"/>
              </a:buClr>
              <a:buNone/>
            </a:pPr>
            <a:endParaRPr lang="en-GB" sz="1200" dirty="0">
              <a:latin typeface="Gotham Rounded Book"/>
            </a:endParaRPr>
          </a:p>
          <a:p>
            <a:pPr marL="0" indent="0">
              <a:buClr>
                <a:srgbClr val="005372"/>
              </a:buClr>
              <a:buNone/>
            </a:pPr>
            <a:endParaRPr lang="en-GB" sz="1200" b="1" dirty="0">
              <a:latin typeface="Gotham Rounded Book"/>
            </a:endParaRPr>
          </a:p>
          <a:p>
            <a:pPr marL="0" indent="0">
              <a:buClr>
                <a:srgbClr val="005372"/>
              </a:buClr>
              <a:buNone/>
            </a:pPr>
            <a:r>
              <a:rPr lang="en-GB" sz="1200" b="1" dirty="0">
                <a:latin typeface="Gotham Rounded Book"/>
              </a:rPr>
              <a:t>FUTURE OF SKILLS </a:t>
            </a:r>
          </a:p>
          <a:p>
            <a:pPr>
              <a:buClr>
                <a:srgbClr val="005372"/>
              </a:buClr>
              <a:buFont typeface="Wingdings" pitchFamily="2" charset="2"/>
              <a:buChar char="§"/>
            </a:pPr>
            <a:r>
              <a:rPr lang="en-GB" sz="1200" dirty="0">
                <a:latin typeface="Gotham Rounded Book"/>
              </a:rPr>
              <a:t>Skills Academy </a:t>
            </a:r>
          </a:p>
          <a:p>
            <a:pPr>
              <a:buClr>
                <a:srgbClr val="005372"/>
              </a:buClr>
              <a:buFont typeface="Wingdings" pitchFamily="2" charset="2"/>
              <a:buChar char="§"/>
            </a:pPr>
            <a:r>
              <a:rPr lang="en-GB" sz="1200" dirty="0">
                <a:latin typeface="Gotham Rounded Book"/>
              </a:rPr>
              <a:t>Construction Learning Centre </a:t>
            </a:r>
          </a:p>
          <a:p>
            <a:pPr>
              <a:buClr>
                <a:srgbClr val="005372"/>
              </a:buClr>
              <a:buFont typeface="Wingdings" pitchFamily="2" charset="2"/>
              <a:buChar char="§"/>
            </a:pPr>
            <a:r>
              <a:rPr lang="en-GB" sz="1200" dirty="0">
                <a:latin typeface="Gotham Rounded Book"/>
              </a:rPr>
              <a:t>Integrated Services </a:t>
            </a:r>
          </a:p>
          <a:p>
            <a:pPr>
              <a:buClr>
                <a:srgbClr val="005372"/>
              </a:buClr>
              <a:buFont typeface="Wingdings" pitchFamily="2" charset="2"/>
              <a:buChar char="§"/>
            </a:pPr>
            <a:r>
              <a:rPr lang="en-GB" sz="1200" dirty="0">
                <a:latin typeface="Gotham Rounded Book"/>
              </a:rPr>
              <a:t>New Pathways into Industry</a:t>
            </a:r>
          </a:p>
          <a:p>
            <a:pPr>
              <a:buClr>
                <a:srgbClr val="005372"/>
              </a:buClr>
              <a:buFont typeface="Wingdings" pitchFamily="2" charset="2"/>
              <a:buChar char="§"/>
            </a:pPr>
            <a:r>
              <a:rPr lang="en-GB" sz="1200" dirty="0">
                <a:latin typeface="Gotham Rounded Book"/>
              </a:rPr>
              <a:t>Collaboration FE &amp; Industry </a:t>
            </a:r>
          </a:p>
          <a:p>
            <a:pPr>
              <a:buClr>
                <a:srgbClr val="005372"/>
              </a:buClr>
              <a:buFont typeface="Wingdings" pitchFamily="2" charset="2"/>
              <a:buChar char="§"/>
            </a:pPr>
            <a:endParaRPr lang="en-GB" sz="1200" dirty="0">
              <a:latin typeface="Gotham Rounded Book"/>
            </a:endParaRPr>
          </a:p>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5</a:t>
            </a:fld>
            <a:endParaRPr lang="en-GB"/>
          </a:p>
        </p:txBody>
      </p:sp>
    </p:spTree>
    <p:extLst>
      <p:ext uri="{BB962C8B-B14F-4D97-AF65-F5344CB8AC3E}">
        <p14:creationId xmlns:p14="http://schemas.microsoft.com/office/powerpoint/2010/main" val="120584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6</a:t>
            </a:fld>
            <a:endParaRPr lang="en-GB"/>
          </a:p>
        </p:txBody>
      </p:sp>
    </p:spTree>
    <p:extLst>
      <p:ext uri="{BB962C8B-B14F-4D97-AF65-F5344CB8AC3E}">
        <p14:creationId xmlns:p14="http://schemas.microsoft.com/office/powerpoint/2010/main" val="44451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7</a:t>
            </a:fld>
            <a:endParaRPr lang="en-GB"/>
          </a:p>
        </p:txBody>
      </p:sp>
    </p:spTree>
    <p:extLst>
      <p:ext uri="{BB962C8B-B14F-4D97-AF65-F5344CB8AC3E}">
        <p14:creationId xmlns:p14="http://schemas.microsoft.com/office/powerpoint/2010/main" val="70104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8</a:t>
            </a:fld>
            <a:endParaRPr lang="en-GB"/>
          </a:p>
        </p:txBody>
      </p:sp>
    </p:spTree>
    <p:extLst>
      <p:ext uri="{BB962C8B-B14F-4D97-AF65-F5344CB8AC3E}">
        <p14:creationId xmlns:p14="http://schemas.microsoft.com/office/powerpoint/2010/main" val="363124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D1A1A5E-A509-42CB-8B38-DBB4867AF6F6}" type="slidenum">
              <a:rPr lang="en-GB" smtClean="0"/>
              <a:pPr/>
              <a:t>9</a:t>
            </a:fld>
            <a:endParaRPr lang="en-GB"/>
          </a:p>
        </p:txBody>
      </p:sp>
    </p:spTree>
    <p:extLst>
      <p:ext uri="{BB962C8B-B14F-4D97-AF65-F5344CB8AC3E}">
        <p14:creationId xmlns:p14="http://schemas.microsoft.com/office/powerpoint/2010/main" val="132110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1966EB-DC70-401C-BEF3-C90D3E47B3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763214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9A1654-C024-4225-942A-8C26C653143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92213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8DA028-CB5F-4C61-8DE9-BD281CAEE9D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22678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6629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5542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427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07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443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6543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388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104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B68B57-1AB3-4A95-8D35-88FB1DD466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96539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026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448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0E52C3-D4B3-8C44-8F6D-B9CA217F9848}" type="datetimeFigureOut">
              <a:rPr lang="en-US" smtClean="0">
                <a:solidFill>
                  <a:prstClr val="black">
                    <a:tint val="75000"/>
                  </a:prstClr>
                </a:solidFill>
              </a:rPr>
              <a:pPr/>
              <a:t>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41CA8A-C753-D149-ADB7-4D502692B5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68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6698FE-20CB-488D-AA91-DAF2AB56B3C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80852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471FC2-B103-4D57-8A78-795C4F2A75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589801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8DF3798-EAFE-449D-82FC-9D388953D91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832691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77F727-1B42-47E3-86DF-0A35ED1315A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498044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AAE8C5A-CFD3-4F28-BDBB-31B94E92C1C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22205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C5A3C4-2118-4864-9C13-6BD7C42F942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749671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425CFF-BCB6-4E9D-B4BC-91192C85A79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697736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defTabSz="685800" eaLnBrk="0" hangingPunct="0"/>
            <a:endParaRPr lang="en-US" dirty="0">
              <a:solidFill>
                <a:srgbClr val="000000"/>
              </a:solidFill>
              <a:latin typeface="Times" pitchFamily="18" charset="0"/>
              <a:ea typeface="+mn-ea"/>
              <a:cs typeface="+mn-cs"/>
            </a:endParaRPr>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defTabSz="685800" eaLnBrk="0" hangingPunct="0"/>
            <a:endParaRPr lang="en-US" dirty="0">
              <a:solidFill>
                <a:srgbClr val="000000"/>
              </a:solidFill>
              <a:latin typeface="Times" pitchFamily="18" charset="0"/>
              <a:ea typeface="+mn-ea"/>
              <a:cs typeface="+mn-cs"/>
            </a:endParaRPr>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defTabSz="685800" eaLnBrk="0" hangingPunct="0"/>
            <a:fld id="{83C28B05-AF38-4BFA-8626-C3FFF46ECF26}" type="slidenum">
              <a:rPr lang="en-US" smtClean="0">
                <a:solidFill>
                  <a:srgbClr val="000000"/>
                </a:solidFill>
                <a:latin typeface="Times" pitchFamily="18" charset="0"/>
                <a:ea typeface="+mn-ea"/>
                <a:cs typeface="+mn-cs"/>
              </a:rPr>
              <a:pPr defTabSz="685800" eaLnBrk="0" hangingPunct="0"/>
              <a:t>‹#›</a:t>
            </a:fld>
            <a:endParaRPr lang="en-US" dirty="0">
              <a:solidFill>
                <a:srgbClr val="000000"/>
              </a:solidFill>
              <a:latin typeface="Times" pitchFamily="18" charset="0"/>
              <a:ea typeface="+mn-ea"/>
              <a:cs typeface="+mn-cs"/>
            </a:endParaRPr>
          </a:p>
        </p:txBody>
      </p:sp>
    </p:spTree>
    <p:extLst>
      <p:ext uri="{BB962C8B-B14F-4D97-AF65-F5344CB8AC3E}">
        <p14:creationId xmlns:p14="http://schemas.microsoft.com/office/powerpoint/2010/main" val="356326661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spd="med">
    <p:fade/>
  </p:transition>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pitchFamily="18" charset="0"/>
        </a:defRPr>
      </a:lvl2pPr>
      <a:lvl3pPr algn="ctr" rtl="0" fontAlgn="base">
        <a:spcBef>
          <a:spcPct val="0"/>
        </a:spcBef>
        <a:spcAft>
          <a:spcPct val="0"/>
        </a:spcAft>
        <a:defRPr sz="3300">
          <a:solidFill>
            <a:schemeClr val="tx2"/>
          </a:solidFill>
          <a:latin typeface="Times" pitchFamily="18" charset="0"/>
        </a:defRPr>
      </a:lvl3pPr>
      <a:lvl4pPr algn="ctr" rtl="0" fontAlgn="base">
        <a:spcBef>
          <a:spcPct val="0"/>
        </a:spcBef>
        <a:spcAft>
          <a:spcPct val="0"/>
        </a:spcAft>
        <a:defRPr sz="3300">
          <a:solidFill>
            <a:schemeClr val="tx2"/>
          </a:solidFill>
          <a:latin typeface="Times" pitchFamily="18" charset="0"/>
        </a:defRPr>
      </a:lvl4pPr>
      <a:lvl5pPr algn="ctr" rtl="0" fontAlgn="base">
        <a:spcBef>
          <a:spcPct val="0"/>
        </a:spcBef>
        <a:spcAft>
          <a:spcPct val="0"/>
        </a:spcAft>
        <a:defRPr sz="3300">
          <a:solidFill>
            <a:schemeClr val="tx2"/>
          </a:solidFill>
          <a:latin typeface="Times" pitchFamily="18" charset="0"/>
        </a:defRPr>
      </a:lvl5pPr>
      <a:lvl6pPr marL="342900" algn="ctr" rtl="0" fontAlgn="base">
        <a:spcBef>
          <a:spcPct val="0"/>
        </a:spcBef>
        <a:spcAft>
          <a:spcPct val="0"/>
        </a:spcAft>
        <a:defRPr sz="3300">
          <a:solidFill>
            <a:schemeClr val="tx2"/>
          </a:solidFill>
          <a:latin typeface="Times" pitchFamily="18" charset="0"/>
        </a:defRPr>
      </a:lvl6pPr>
      <a:lvl7pPr marL="685800" algn="ctr" rtl="0" fontAlgn="base">
        <a:spcBef>
          <a:spcPct val="0"/>
        </a:spcBef>
        <a:spcAft>
          <a:spcPct val="0"/>
        </a:spcAft>
        <a:defRPr sz="3300">
          <a:solidFill>
            <a:schemeClr val="tx2"/>
          </a:solidFill>
          <a:latin typeface="Times" pitchFamily="18" charset="0"/>
        </a:defRPr>
      </a:lvl7pPr>
      <a:lvl8pPr marL="1028700" algn="ctr" rtl="0" fontAlgn="base">
        <a:spcBef>
          <a:spcPct val="0"/>
        </a:spcBef>
        <a:spcAft>
          <a:spcPct val="0"/>
        </a:spcAft>
        <a:defRPr sz="3300">
          <a:solidFill>
            <a:schemeClr val="tx2"/>
          </a:solidFill>
          <a:latin typeface="Times" pitchFamily="18" charset="0"/>
        </a:defRPr>
      </a:lvl8pPr>
      <a:lvl9pPr marL="1371600" algn="ctr" rtl="0" fontAlgn="base">
        <a:spcBef>
          <a:spcPct val="0"/>
        </a:spcBef>
        <a:spcAft>
          <a:spcPct val="0"/>
        </a:spcAft>
        <a:defRPr sz="3300">
          <a:solidFill>
            <a:schemeClr val="tx2"/>
          </a:solidFill>
          <a:latin typeface="Times" pitchFamily="18"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fld id="{430E52C3-D4B3-8C44-8F6D-B9CA217F9848}" type="datetimeFigureOut">
              <a:rPr lang="en-US" smtClean="0">
                <a:solidFill>
                  <a:prstClr val="black">
                    <a:tint val="75000"/>
                  </a:prstClr>
                </a:solidFill>
                <a:latin typeface="Calibri"/>
                <a:ea typeface="+mn-ea"/>
                <a:cs typeface="+mn-cs"/>
              </a:rPr>
              <a:pPr defTabSz="342900" fontAlgn="auto">
                <a:spcBef>
                  <a:spcPts val="0"/>
                </a:spcBef>
                <a:spcAft>
                  <a:spcPts val="0"/>
                </a:spcAft>
              </a:pPr>
              <a:t>2/8/2022</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fontAlgn="auto">
              <a:spcBef>
                <a:spcPts val="0"/>
              </a:spcBef>
              <a:spcAft>
                <a:spcPts val="0"/>
              </a:spcAft>
            </a:pPr>
            <a:fld id="{EE41CA8A-C753-D149-ADB7-4D502692B55A}" type="slidenum">
              <a:rPr lang="en-US" smtClean="0">
                <a:solidFill>
                  <a:prstClr val="black">
                    <a:tint val="75000"/>
                  </a:prstClr>
                </a:solidFill>
                <a:latin typeface="Calibri"/>
                <a:ea typeface="+mn-ea"/>
                <a:cs typeface="+mn-cs"/>
              </a:rPr>
              <a:pPr defTabSz="342900"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2330128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mailto:enquiries@forstergroup.co.uk"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93" y="-17813"/>
            <a:ext cx="9143999" cy="5161313"/>
          </a:xfrm>
          <a:prstGeom prst="rect">
            <a:avLst/>
          </a:prstGeom>
        </p:spPr>
      </p:pic>
      <p:pic>
        <p:nvPicPr>
          <p:cNvPr id="8" name="Picture 7"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9841" y="204800"/>
            <a:ext cx="952480" cy="952480"/>
          </a:xfrm>
          <a:prstGeom prst="rect">
            <a:avLst/>
          </a:prstGeom>
        </p:spPr>
      </p:pic>
      <p:sp>
        <p:nvSpPr>
          <p:cNvPr id="2" name="Title 1"/>
          <p:cNvSpPr>
            <a:spLocks noGrp="1"/>
          </p:cNvSpPr>
          <p:nvPr>
            <p:ph type="ctrTitle"/>
          </p:nvPr>
        </p:nvSpPr>
        <p:spPr>
          <a:xfrm>
            <a:off x="64394" y="3986220"/>
            <a:ext cx="7159918" cy="1077202"/>
          </a:xfrm>
        </p:spPr>
        <p:txBody>
          <a:bodyPr>
            <a:normAutofit/>
          </a:bodyPr>
          <a:lstStyle/>
          <a:p>
            <a:pPr algn="l"/>
            <a:r>
              <a:rPr lang="en-GB" sz="2100" b="1" spc="225" dirty="0">
                <a:solidFill>
                  <a:srgbClr val="FFDE5A"/>
                </a:solidFill>
                <a:latin typeface="Gotham Rounded Book"/>
                <a:cs typeface="Gotham Rounded Book"/>
              </a:rPr>
              <a:t>Skills Challenge </a:t>
            </a:r>
            <a:br>
              <a:rPr lang="en-GB" sz="2100" b="1" spc="225" dirty="0">
                <a:solidFill>
                  <a:srgbClr val="FFDE5A"/>
                </a:solidFill>
                <a:latin typeface="Gotham Rounded Book"/>
                <a:cs typeface="Gotham Rounded Book"/>
              </a:rPr>
            </a:br>
            <a:endParaRPr lang="en-GB" sz="2100" b="1" spc="225" dirty="0">
              <a:solidFill>
                <a:schemeClr val="bg1"/>
              </a:solidFill>
              <a:latin typeface="Gotham Rounded Book"/>
              <a:cs typeface="Gotham Rounded Book"/>
            </a:endParaRPr>
          </a:p>
        </p:txBody>
      </p:sp>
      <p:cxnSp>
        <p:nvCxnSpPr>
          <p:cNvPr id="6" name="Straight Connector 5"/>
          <p:cNvCxnSpPr/>
          <p:nvPr/>
        </p:nvCxnSpPr>
        <p:spPr>
          <a:xfrm>
            <a:off x="0" y="3950413"/>
            <a:ext cx="7998427" cy="35807"/>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4" name="Subtitle 2"/>
          <p:cNvSpPr txBox="1">
            <a:spLocks/>
          </p:cNvSpPr>
          <p:nvPr/>
        </p:nvSpPr>
        <p:spPr>
          <a:xfrm>
            <a:off x="120003" y="4817852"/>
            <a:ext cx="1106709" cy="170081"/>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pPr>
            <a:r>
              <a:rPr lang="en-US" sz="825" dirty="0">
                <a:solidFill>
                  <a:srgbClr val="FFFFFF"/>
                </a:solidFill>
                <a:latin typeface="Gotham Rounded Book"/>
                <a:cs typeface="Finnegan LT Com"/>
              </a:rPr>
              <a:t>forstergroup.co.uk</a:t>
            </a:r>
          </a:p>
        </p:txBody>
      </p:sp>
    </p:spTree>
    <p:extLst>
      <p:ext uri="{BB962C8B-B14F-4D97-AF65-F5344CB8AC3E}">
        <p14:creationId xmlns:p14="http://schemas.microsoft.com/office/powerpoint/2010/main" val="338365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2" name="Rectangle 1"/>
          <p:cNvSpPr/>
          <p:nvPr/>
        </p:nvSpPr>
        <p:spPr>
          <a:xfrm>
            <a:off x="283897" y="249600"/>
            <a:ext cx="3475439" cy="400110"/>
          </a:xfrm>
          <a:prstGeom prst="rect">
            <a:avLst/>
          </a:prstGeom>
        </p:spPr>
        <p:txBody>
          <a:bodyPr wrap="none">
            <a:spAutoFit/>
          </a:bodyPr>
          <a:lstStyle/>
          <a:p>
            <a:r>
              <a:rPr lang="en-US" b="1" cap="all" spc="225" dirty="0">
                <a:solidFill>
                  <a:srgbClr val="FFDE5A"/>
                </a:solidFill>
                <a:latin typeface="Gotham Rounded Book"/>
                <a:cs typeface="Gotham Rounded Book"/>
              </a:rPr>
              <a:t>Investment &amp; funding</a:t>
            </a:r>
          </a:p>
        </p:txBody>
      </p:sp>
      <p:pic>
        <p:nvPicPr>
          <p:cNvPr id="14" name="Picture 13">
            <a:extLst>
              <a:ext uri="{FF2B5EF4-FFF2-40B4-BE49-F238E27FC236}">
                <a16:creationId xmlns:a16="http://schemas.microsoft.com/office/drawing/2014/main" id="{62350A41-4B3C-4A70-873D-39184D5F4ED3}"/>
              </a:ext>
            </a:extLst>
          </p:cNvPr>
          <p:cNvPicPr>
            <a:picLocks noChangeAspect="1"/>
          </p:cNvPicPr>
          <p:nvPr/>
        </p:nvPicPr>
        <p:blipFill>
          <a:blip r:embed="rId5"/>
          <a:stretch>
            <a:fillRect/>
          </a:stretch>
        </p:blipFill>
        <p:spPr>
          <a:xfrm>
            <a:off x="386168" y="1440931"/>
            <a:ext cx="4584589" cy="2755631"/>
          </a:xfrm>
          <a:prstGeom prst="rect">
            <a:avLst/>
          </a:prstGeom>
        </p:spPr>
      </p:pic>
      <p:sp>
        <p:nvSpPr>
          <p:cNvPr id="3" name="TextBox 2">
            <a:extLst>
              <a:ext uri="{FF2B5EF4-FFF2-40B4-BE49-F238E27FC236}">
                <a16:creationId xmlns:a16="http://schemas.microsoft.com/office/drawing/2014/main" id="{22FFBBC3-0210-4C1A-B59B-E3C3243AADE1}"/>
              </a:ext>
            </a:extLst>
          </p:cNvPr>
          <p:cNvSpPr txBox="1"/>
          <p:nvPr/>
        </p:nvSpPr>
        <p:spPr>
          <a:xfrm>
            <a:off x="5188672" y="1449023"/>
            <a:ext cx="3657600" cy="2800767"/>
          </a:xfrm>
          <a:prstGeom prst="rect">
            <a:avLst/>
          </a:prstGeom>
          <a:noFill/>
        </p:spPr>
        <p:txBody>
          <a:bodyPr wrap="square" rtlCol="0">
            <a:spAutoFit/>
          </a:bodyPr>
          <a:lstStyle/>
          <a:p>
            <a:pPr marL="285750" indent="-285750">
              <a:buFont typeface="Arial" panose="020B0604020202020204" pitchFamily="34" charset="0"/>
              <a:buChar char="•"/>
            </a:pPr>
            <a:r>
              <a:rPr lang="en-GB" sz="1100" dirty="0">
                <a:solidFill>
                  <a:schemeClr val="tx2"/>
                </a:solidFill>
                <a:latin typeface="Arial" panose="020B0604020202020204" pitchFamily="34" charset="0"/>
                <a:cs typeface="Arial" panose="020B0604020202020204" pitchFamily="34" charset="0"/>
              </a:rPr>
              <a:t>24.9% of total investment offset by CITB grants related to the employment of apprentices and delivering training </a:t>
            </a:r>
          </a:p>
          <a:p>
            <a:pPr marL="285750" indent="-285750">
              <a:buFont typeface="Arial" panose="020B0604020202020204" pitchFamily="34" charset="0"/>
              <a:buChar char="•"/>
            </a:pPr>
            <a:endParaRPr lang="en-GB" sz="11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dirty="0">
                <a:solidFill>
                  <a:schemeClr val="tx2"/>
                </a:solidFill>
                <a:latin typeface="Arial" panose="020B0604020202020204" pitchFamily="34" charset="0"/>
                <a:cs typeface="Arial" panose="020B0604020202020204" pitchFamily="34" charset="0"/>
              </a:rPr>
              <a:t>CITB handled and provided the accommodation and travel expenses support for apprentices</a:t>
            </a:r>
          </a:p>
          <a:p>
            <a:pPr marL="285750" indent="-285750">
              <a:buFont typeface="Arial" panose="020B0604020202020204" pitchFamily="34" charset="0"/>
              <a:buChar char="•"/>
            </a:pPr>
            <a:endParaRPr lang="en-GB" sz="11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dirty="0">
                <a:solidFill>
                  <a:schemeClr val="tx2"/>
                </a:solidFill>
                <a:latin typeface="Arial" panose="020B0604020202020204" pitchFamily="34" charset="0"/>
                <a:cs typeface="Arial" panose="020B0604020202020204" pitchFamily="34" charset="0"/>
              </a:rPr>
              <a:t>Construction Learning Centre was utilised as part of a industry &amp; school partnership collaboration which extended beyond the Skills Academy </a:t>
            </a:r>
          </a:p>
          <a:p>
            <a:pPr marL="285750" indent="-285750">
              <a:buFont typeface="Arial" panose="020B0604020202020204" pitchFamily="34" charset="0"/>
              <a:buChar char="•"/>
            </a:pPr>
            <a:endParaRPr lang="en-GB" sz="11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dirty="0">
                <a:solidFill>
                  <a:schemeClr val="tx2"/>
                </a:solidFill>
                <a:latin typeface="Arial" panose="020B0604020202020204" pitchFamily="34" charset="0"/>
                <a:cs typeface="Arial" panose="020B0604020202020204" pitchFamily="34" charset="0"/>
              </a:rPr>
              <a:t>Only one new colleague was recruited, the balance of staffing came from existing overhead </a:t>
            </a:r>
          </a:p>
          <a:p>
            <a:pPr marL="285750" indent="-285750">
              <a:buFont typeface="Arial" panose="020B0604020202020204" pitchFamily="34" charset="0"/>
              <a:buChar char="•"/>
            </a:pPr>
            <a:endParaRPr lang="en-GB" sz="11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dirty="0">
                <a:solidFill>
                  <a:schemeClr val="tx2"/>
                </a:solidFill>
                <a:latin typeface="Arial" panose="020B0604020202020204" pitchFamily="34" charset="0"/>
                <a:cs typeface="Arial" panose="020B0604020202020204" pitchFamily="34" charset="0"/>
              </a:rPr>
              <a:t>The apprentice wage costs were based on National Minimum Wage for the two year period </a:t>
            </a:r>
          </a:p>
        </p:txBody>
      </p:sp>
    </p:spTree>
    <p:extLst>
      <p:ext uri="{BB962C8B-B14F-4D97-AF65-F5344CB8AC3E}">
        <p14:creationId xmlns:p14="http://schemas.microsoft.com/office/powerpoint/2010/main" val="344291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3688" y="1821651"/>
            <a:ext cx="5724636" cy="415498"/>
          </a:xfrm>
          <a:prstGeom prst="rect">
            <a:avLst/>
          </a:prstGeom>
          <a:noFill/>
        </p:spPr>
        <p:txBody>
          <a:bodyPr wrap="square" rtlCol="0">
            <a:spAutoFit/>
          </a:bodyPr>
          <a:lstStyle/>
          <a:p>
            <a:pPr>
              <a:spcBef>
                <a:spcPct val="50000"/>
              </a:spcBef>
            </a:pPr>
            <a:endParaRPr lang="en-GB" sz="2100" b="1" dirty="0">
              <a:solidFill>
                <a:srgbClr val="FFFFFF"/>
              </a:solidFill>
              <a:latin typeface="Calibri"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368"/>
          <a:stretch/>
        </p:blipFill>
        <p:spPr>
          <a:xfrm>
            <a:off x="0" y="-25641"/>
            <a:ext cx="9144000" cy="5169141"/>
          </a:xfrm>
          <a:prstGeom prst="rect">
            <a:avLst/>
          </a:prstGeom>
        </p:spPr>
      </p:pic>
      <p:pic>
        <p:nvPicPr>
          <p:cNvPr id="4" name="Picture 3"/>
          <p:cNvPicPr>
            <a:picLocks noChangeAspect="1"/>
          </p:cNvPicPr>
          <p:nvPr/>
        </p:nvPicPr>
        <p:blipFill>
          <a:blip r:embed="rId4"/>
          <a:stretch>
            <a:fillRect/>
          </a:stretch>
        </p:blipFill>
        <p:spPr>
          <a:xfrm>
            <a:off x="8522154" y="-25641"/>
            <a:ext cx="621846" cy="621846"/>
          </a:xfrm>
          <a:prstGeom prst="rect">
            <a:avLst/>
          </a:prstGeom>
        </p:spPr>
      </p:pic>
      <p:sp>
        <p:nvSpPr>
          <p:cNvPr id="7" name="TextBox 6">
            <a:extLst>
              <a:ext uri="{FF2B5EF4-FFF2-40B4-BE49-F238E27FC236}">
                <a16:creationId xmlns:a16="http://schemas.microsoft.com/office/drawing/2014/main" id="{7124A1BB-FD9F-40D1-94F5-84E62F7BCC31}"/>
              </a:ext>
            </a:extLst>
          </p:cNvPr>
          <p:cNvSpPr txBox="1"/>
          <p:nvPr/>
        </p:nvSpPr>
        <p:spPr>
          <a:xfrm>
            <a:off x="2710832" y="85227"/>
            <a:ext cx="6020474" cy="400110"/>
          </a:xfrm>
          <a:prstGeom prst="rect">
            <a:avLst/>
          </a:prstGeom>
          <a:noFill/>
        </p:spPr>
        <p:txBody>
          <a:bodyPr wrap="square">
            <a:spAutoFit/>
          </a:bodyPr>
          <a:lstStyle/>
          <a:p>
            <a:r>
              <a:rPr lang="en-GB" dirty="0">
                <a:solidFill>
                  <a:schemeClr val="bg1"/>
                </a:solidFill>
              </a:rPr>
              <a:t>Brechin Community Campus Learning Centre</a:t>
            </a:r>
          </a:p>
        </p:txBody>
      </p:sp>
    </p:spTree>
    <p:extLst>
      <p:ext uri="{BB962C8B-B14F-4D97-AF65-F5344CB8AC3E}">
        <p14:creationId xmlns:p14="http://schemas.microsoft.com/office/powerpoint/2010/main" val="1571294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46" y="833438"/>
            <a:ext cx="4381503" cy="3286127"/>
          </a:xfrm>
          <a:prstGeom prst="rect">
            <a:avLst/>
          </a:prstGeom>
        </p:spPr>
      </p:pic>
      <p:sp>
        <p:nvSpPr>
          <p:cNvPr id="3" name="TextBox 2"/>
          <p:cNvSpPr txBox="1"/>
          <p:nvPr/>
        </p:nvSpPr>
        <p:spPr>
          <a:xfrm>
            <a:off x="4276725" y="762000"/>
            <a:ext cx="4514850" cy="3785652"/>
          </a:xfrm>
          <a:prstGeom prst="rect">
            <a:avLst/>
          </a:prstGeom>
          <a:noFill/>
        </p:spPr>
        <p:txBody>
          <a:bodyPr wrap="square" rtlCol="0">
            <a:spAutoFit/>
          </a:bodyPr>
          <a:lstStyle/>
          <a:p>
            <a:r>
              <a:rPr lang="en-GB" dirty="0"/>
              <a:t>All rigs are designed to meet the qualification but critically apprentices are trained to the Forster Standard</a:t>
            </a:r>
          </a:p>
          <a:p>
            <a:endParaRPr lang="en-GB" dirty="0"/>
          </a:p>
          <a:p>
            <a:endParaRPr lang="en-GB" dirty="0"/>
          </a:p>
          <a:p>
            <a:r>
              <a:rPr lang="en-GB" dirty="0"/>
              <a:t>Rig specification sheets match Site Specification Sheets </a:t>
            </a:r>
          </a:p>
          <a:p>
            <a:endParaRPr lang="en-GB" dirty="0"/>
          </a:p>
          <a:p>
            <a:r>
              <a:rPr lang="en-GB" dirty="0"/>
              <a:t>All products and fixings are used to meet standard </a:t>
            </a:r>
          </a:p>
          <a:p>
            <a:endParaRPr lang="en-GB" dirty="0"/>
          </a:p>
          <a:p>
            <a:endParaRPr lang="en-GB" dirty="0"/>
          </a:p>
        </p:txBody>
      </p:sp>
      <p:pic>
        <p:nvPicPr>
          <p:cNvPr id="4" name="Picture 3"/>
          <p:cNvPicPr>
            <a:picLocks noChangeAspect="1"/>
          </p:cNvPicPr>
          <p:nvPr/>
        </p:nvPicPr>
        <p:blipFill>
          <a:blip r:embed="rId3"/>
          <a:stretch>
            <a:fillRect/>
          </a:stretch>
        </p:blipFill>
        <p:spPr>
          <a:xfrm>
            <a:off x="8522154" y="0"/>
            <a:ext cx="621846" cy="621846"/>
          </a:xfrm>
          <a:prstGeom prst="rect">
            <a:avLst/>
          </a:prstGeom>
        </p:spPr>
      </p:pic>
    </p:spTree>
    <p:extLst>
      <p:ext uri="{BB962C8B-B14F-4D97-AF65-F5344CB8AC3E}">
        <p14:creationId xmlns:p14="http://schemas.microsoft.com/office/powerpoint/2010/main" val="144244910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1726" y="997206"/>
            <a:ext cx="4133853" cy="3100390"/>
          </a:xfrm>
          <a:prstGeom prst="rect">
            <a:avLst/>
          </a:prstGeom>
        </p:spPr>
      </p:pic>
      <p:sp>
        <p:nvSpPr>
          <p:cNvPr id="3" name="TextBox 2"/>
          <p:cNvSpPr txBox="1"/>
          <p:nvPr/>
        </p:nvSpPr>
        <p:spPr>
          <a:xfrm>
            <a:off x="293007" y="828675"/>
            <a:ext cx="4114800" cy="3785652"/>
          </a:xfrm>
          <a:prstGeom prst="rect">
            <a:avLst/>
          </a:prstGeom>
          <a:noFill/>
        </p:spPr>
        <p:txBody>
          <a:bodyPr wrap="square" rtlCol="0">
            <a:spAutoFit/>
          </a:bodyPr>
          <a:lstStyle/>
          <a:p>
            <a:r>
              <a:rPr lang="en-GB" dirty="0"/>
              <a:t>It can be daunting….</a:t>
            </a:r>
          </a:p>
          <a:p>
            <a:endParaRPr lang="en-GB" dirty="0"/>
          </a:p>
          <a:p>
            <a:r>
              <a:rPr lang="en-GB" dirty="0"/>
              <a:t>Care is taken to understand individual learning needs and what work activities they do on site </a:t>
            </a:r>
          </a:p>
          <a:p>
            <a:endParaRPr lang="en-GB" dirty="0"/>
          </a:p>
          <a:p>
            <a:r>
              <a:rPr lang="en-GB" dirty="0"/>
              <a:t>It’s a team effort in year one to ensure that the offsite is delivered onsite to bed in the knowledge </a:t>
            </a:r>
          </a:p>
          <a:p>
            <a:endParaRPr lang="en-GB" dirty="0"/>
          </a:p>
          <a:p>
            <a:endParaRPr lang="en-GB" dirty="0"/>
          </a:p>
          <a:p>
            <a:endParaRPr lang="en-GB" dirty="0"/>
          </a:p>
        </p:txBody>
      </p:sp>
      <p:pic>
        <p:nvPicPr>
          <p:cNvPr id="4" name="Picture 3"/>
          <p:cNvPicPr>
            <a:picLocks noChangeAspect="1"/>
          </p:cNvPicPr>
          <p:nvPr/>
        </p:nvPicPr>
        <p:blipFill>
          <a:blip r:embed="rId3"/>
          <a:stretch>
            <a:fillRect/>
          </a:stretch>
        </p:blipFill>
        <p:spPr>
          <a:xfrm>
            <a:off x="8522154" y="0"/>
            <a:ext cx="621846" cy="621846"/>
          </a:xfrm>
          <a:prstGeom prst="rect">
            <a:avLst/>
          </a:prstGeom>
        </p:spPr>
      </p:pic>
    </p:spTree>
    <p:extLst>
      <p:ext uri="{BB962C8B-B14F-4D97-AF65-F5344CB8AC3E}">
        <p14:creationId xmlns:p14="http://schemas.microsoft.com/office/powerpoint/2010/main" val="359181876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47" y="1299816"/>
            <a:ext cx="6541104" cy="3679371"/>
          </a:xfrm>
          <a:prstGeom prst="rect">
            <a:avLst/>
          </a:prstGeom>
        </p:spPr>
      </p:pic>
      <p:sp>
        <p:nvSpPr>
          <p:cNvPr id="6" name="TextBox 5"/>
          <p:cNvSpPr txBox="1"/>
          <p:nvPr/>
        </p:nvSpPr>
        <p:spPr>
          <a:xfrm>
            <a:off x="214722" y="164313"/>
            <a:ext cx="8618355" cy="1015663"/>
          </a:xfrm>
          <a:prstGeom prst="rect">
            <a:avLst/>
          </a:prstGeom>
          <a:noFill/>
        </p:spPr>
        <p:txBody>
          <a:bodyPr wrap="square" rtlCol="0">
            <a:spAutoFit/>
          </a:bodyPr>
          <a:lstStyle/>
          <a:p>
            <a:r>
              <a:rPr lang="en-GB" dirty="0"/>
              <a:t>Each apprentice has a rig and work at their own pace with support </a:t>
            </a:r>
          </a:p>
          <a:p>
            <a:endParaRPr lang="en-GB" dirty="0"/>
          </a:p>
          <a:p>
            <a:r>
              <a:rPr lang="en-GB" dirty="0"/>
              <a:t>Trainer to learner ratio 1:6</a:t>
            </a:r>
          </a:p>
        </p:txBody>
      </p:sp>
      <p:pic>
        <p:nvPicPr>
          <p:cNvPr id="7" name="Picture 6"/>
          <p:cNvPicPr>
            <a:picLocks noChangeAspect="1"/>
          </p:cNvPicPr>
          <p:nvPr/>
        </p:nvPicPr>
        <p:blipFill>
          <a:blip r:embed="rId3"/>
          <a:stretch>
            <a:fillRect/>
          </a:stretch>
        </p:blipFill>
        <p:spPr>
          <a:xfrm>
            <a:off x="8522154" y="0"/>
            <a:ext cx="621846" cy="621846"/>
          </a:xfrm>
          <a:prstGeom prst="rect">
            <a:avLst/>
          </a:prstGeom>
        </p:spPr>
      </p:pic>
    </p:spTree>
    <p:extLst>
      <p:ext uri="{BB962C8B-B14F-4D97-AF65-F5344CB8AC3E}">
        <p14:creationId xmlns:p14="http://schemas.microsoft.com/office/powerpoint/2010/main" val="358081457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333162" y="0"/>
            <a:ext cx="810838" cy="810838"/>
          </a:xfrm>
          <a:prstGeom prst="rect">
            <a:avLst/>
          </a:prstGeom>
        </p:spPr>
      </p:pic>
      <p:pic>
        <p:nvPicPr>
          <p:cNvPr id="11" name="Picture 10"/>
          <p:cNvPicPr/>
          <p:nvPr/>
        </p:nvPicPr>
        <p:blipFill>
          <a:blip r:embed="rId3"/>
          <a:stretch>
            <a:fillRect/>
          </a:stretch>
        </p:blipFill>
        <p:spPr>
          <a:xfrm>
            <a:off x="0" y="0"/>
            <a:ext cx="4484914" cy="3693886"/>
          </a:xfrm>
          <a:prstGeom prst="rect">
            <a:avLst/>
          </a:prstGeom>
        </p:spPr>
      </p:pic>
      <p:sp>
        <p:nvSpPr>
          <p:cNvPr id="12" name="TextBox 11"/>
          <p:cNvSpPr txBox="1"/>
          <p:nvPr/>
        </p:nvSpPr>
        <p:spPr>
          <a:xfrm>
            <a:off x="103966" y="3896049"/>
            <a:ext cx="4787153" cy="1631216"/>
          </a:xfrm>
          <a:prstGeom prst="rect">
            <a:avLst/>
          </a:prstGeom>
          <a:noFill/>
        </p:spPr>
        <p:txBody>
          <a:bodyPr wrap="square" rtlCol="0">
            <a:spAutoFit/>
          </a:bodyPr>
          <a:lstStyle/>
          <a:p>
            <a:r>
              <a:rPr lang="en-GB" dirty="0"/>
              <a:t>Core skills, rebuilding confidence in the classroom, contextualising the learning to apply to common work day tasks. </a:t>
            </a:r>
          </a:p>
          <a:p>
            <a:endParaRPr lang="en-GB" dirty="0"/>
          </a:p>
          <a:p>
            <a:endParaRPr lang="en-GB" dirty="0"/>
          </a:p>
        </p:txBody>
      </p:sp>
      <p:sp>
        <p:nvSpPr>
          <p:cNvPr id="13" name="TextBox 12"/>
          <p:cNvSpPr txBox="1"/>
          <p:nvPr/>
        </p:nvSpPr>
        <p:spPr>
          <a:xfrm>
            <a:off x="4737740" y="351281"/>
            <a:ext cx="4130488" cy="1323439"/>
          </a:xfrm>
          <a:prstGeom prst="rect">
            <a:avLst/>
          </a:prstGeom>
          <a:noFill/>
        </p:spPr>
        <p:txBody>
          <a:bodyPr wrap="square" rtlCol="0">
            <a:spAutoFit/>
          </a:bodyPr>
          <a:lstStyle/>
          <a:p>
            <a:r>
              <a:rPr lang="en-GB" dirty="0"/>
              <a:t>Cattle &amp; Arable farm visit, is a popular night class and an interesting intro to another industry</a:t>
            </a:r>
          </a:p>
          <a:p>
            <a:endParaRPr lang="en-GB"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119" y="1578924"/>
            <a:ext cx="3875313" cy="2906486"/>
          </a:xfrm>
          <a:prstGeom prst="rect">
            <a:avLst/>
          </a:prstGeom>
        </p:spPr>
      </p:pic>
    </p:spTree>
    <p:extLst>
      <p:ext uri="{BB962C8B-B14F-4D97-AF65-F5344CB8AC3E}">
        <p14:creationId xmlns:p14="http://schemas.microsoft.com/office/powerpoint/2010/main" val="10003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05535" y="3864106"/>
            <a:ext cx="3798796" cy="1015663"/>
          </a:xfrm>
          <a:prstGeom prst="rect">
            <a:avLst/>
          </a:prstGeom>
          <a:noFill/>
        </p:spPr>
        <p:txBody>
          <a:bodyPr wrap="square" rtlCol="0">
            <a:spAutoFit/>
          </a:bodyPr>
          <a:lstStyle/>
          <a:p>
            <a:r>
              <a:rPr lang="en-GB" dirty="0"/>
              <a:t>Apprentices are always supporting local community activities </a:t>
            </a:r>
          </a:p>
        </p:txBody>
      </p:sp>
      <p:sp>
        <p:nvSpPr>
          <p:cNvPr id="9" name="TextBox 8"/>
          <p:cNvSpPr txBox="1"/>
          <p:nvPr/>
        </p:nvSpPr>
        <p:spPr>
          <a:xfrm>
            <a:off x="129988" y="366273"/>
            <a:ext cx="4430805" cy="2246769"/>
          </a:xfrm>
          <a:prstGeom prst="rect">
            <a:avLst/>
          </a:prstGeom>
          <a:noFill/>
        </p:spPr>
        <p:txBody>
          <a:bodyPr wrap="square" rtlCol="0">
            <a:spAutoFit/>
          </a:bodyPr>
          <a:lstStyle/>
          <a:p>
            <a:r>
              <a:rPr lang="en-GB" dirty="0"/>
              <a:t>On residential, one night class is recreational and the other is classroom based.  Glen </a:t>
            </a:r>
            <a:r>
              <a:rPr lang="en-GB" dirty="0" err="1"/>
              <a:t>Esk</a:t>
            </a:r>
            <a:r>
              <a:rPr lang="en-GB" dirty="0"/>
              <a:t> is a favourite for evening hikes </a:t>
            </a:r>
          </a:p>
          <a:p>
            <a:endParaRPr lang="en-GB" dirty="0"/>
          </a:p>
          <a:p>
            <a:endParaRPr lang="en-GB" dirty="0"/>
          </a:p>
          <a:p>
            <a:endParaRPr lang="en-GB" dirty="0"/>
          </a:p>
        </p:txBody>
      </p:sp>
      <p:pic>
        <p:nvPicPr>
          <p:cNvPr id="10" name="Picture 9"/>
          <p:cNvPicPr>
            <a:picLocks noChangeAspect="1"/>
          </p:cNvPicPr>
          <p:nvPr/>
        </p:nvPicPr>
        <p:blipFill>
          <a:blip r:embed="rId2"/>
          <a:stretch>
            <a:fillRect/>
          </a:stretch>
        </p:blipFill>
        <p:spPr>
          <a:xfrm>
            <a:off x="8333162" y="0"/>
            <a:ext cx="810838" cy="810838"/>
          </a:xfrm>
          <a:prstGeom prst="rect">
            <a:avLst/>
          </a:prstGeom>
        </p:spPr>
      </p:pic>
      <p:pic>
        <p:nvPicPr>
          <p:cNvPr id="3" name="Picture 2">
            <a:extLst>
              <a:ext uri="{FF2B5EF4-FFF2-40B4-BE49-F238E27FC236}">
                <a16:creationId xmlns:a16="http://schemas.microsoft.com/office/drawing/2014/main" id="{7FF38111-2B33-45EE-A1F2-5DB658E40F22}"/>
              </a:ext>
            </a:extLst>
          </p:cNvPr>
          <p:cNvPicPr>
            <a:picLocks noChangeAspect="1"/>
          </p:cNvPicPr>
          <p:nvPr/>
        </p:nvPicPr>
        <p:blipFill>
          <a:blip r:embed="rId3"/>
          <a:stretch>
            <a:fillRect/>
          </a:stretch>
        </p:blipFill>
        <p:spPr>
          <a:xfrm>
            <a:off x="263720" y="2108995"/>
            <a:ext cx="3712786" cy="2462997"/>
          </a:xfrm>
          <a:prstGeom prst="rect">
            <a:avLst/>
          </a:prstGeom>
        </p:spPr>
      </p:pic>
      <p:pic>
        <p:nvPicPr>
          <p:cNvPr id="6" name="Picture 5">
            <a:extLst>
              <a:ext uri="{FF2B5EF4-FFF2-40B4-BE49-F238E27FC236}">
                <a16:creationId xmlns:a16="http://schemas.microsoft.com/office/drawing/2014/main" id="{A612C4C7-0061-4907-B270-74FE24DA34EF}"/>
              </a:ext>
            </a:extLst>
          </p:cNvPr>
          <p:cNvPicPr>
            <a:picLocks noChangeAspect="1"/>
          </p:cNvPicPr>
          <p:nvPr/>
        </p:nvPicPr>
        <p:blipFill>
          <a:blip r:embed="rId4"/>
          <a:stretch>
            <a:fillRect/>
          </a:stretch>
        </p:blipFill>
        <p:spPr>
          <a:xfrm>
            <a:off x="4583209" y="405419"/>
            <a:ext cx="3165666" cy="3329762"/>
          </a:xfrm>
          <a:prstGeom prst="rect">
            <a:avLst/>
          </a:prstGeom>
        </p:spPr>
      </p:pic>
    </p:spTree>
    <p:extLst>
      <p:ext uri="{BB962C8B-B14F-4D97-AF65-F5344CB8AC3E}">
        <p14:creationId xmlns:p14="http://schemas.microsoft.com/office/powerpoint/2010/main" val="329672893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6708536"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cap="all" spc="225" dirty="0" err="1">
                <a:solidFill>
                  <a:srgbClr val="FFDE5A"/>
                </a:solidFill>
                <a:latin typeface="Gotham Rounded Book"/>
                <a:cs typeface="Gotham Rounded Book"/>
              </a:rPr>
              <a:t>Organisational</a:t>
            </a:r>
            <a:r>
              <a:rPr lang="en-US" sz="1800" b="1" cap="all" spc="225" dirty="0">
                <a:solidFill>
                  <a:srgbClr val="FFDE5A"/>
                </a:solidFill>
                <a:latin typeface="Gotham Rounded Book"/>
                <a:cs typeface="Gotham Rounded Book"/>
              </a:rPr>
              <a:t> knowledge </a:t>
            </a: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pic>
        <p:nvPicPr>
          <p:cNvPr id="10" name="Picture 9"/>
          <p:cNvPicPr>
            <a:picLocks noChangeAspect="1"/>
          </p:cNvPicPr>
          <p:nvPr/>
        </p:nvPicPr>
        <p:blipFill rotWithShape="1">
          <a:blip r:embed="rId5"/>
          <a:srcRect l="9101"/>
          <a:stretch/>
        </p:blipFill>
        <p:spPr>
          <a:xfrm rot="5400000">
            <a:off x="2707090" y="36111"/>
            <a:ext cx="3941587" cy="6115479"/>
          </a:xfrm>
          <a:prstGeom prst="rect">
            <a:avLst/>
          </a:prstGeom>
        </p:spPr>
      </p:pic>
    </p:spTree>
    <p:extLst>
      <p:ext uri="{BB962C8B-B14F-4D97-AF65-F5344CB8AC3E}">
        <p14:creationId xmlns:p14="http://schemas.microsoft.com/office/powerpoint/2010/main" val="80625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6708536"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cap="all" spc="225" dirty="0">
                <a:solidFill>
                  <a:srgbClr val="FFDE5A"/>
                </a:solidFill>
                <a:latin typeface="Gotham Rounded Book"/>
                <a:cs typeface="Gotham Rounded Book"/>
              </a:rPr>
              <a:t>Integrating knowledge into practice  </a:t>
            </a: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pic>
        <p:nvPicPr>
          <p:cNvPr id="9" name="Picture 8">
            <a:extLst>
              <a:ext uri="{FF2B5EF4-FFF2-40B4-BE49-F238E27FC236}">
                <a16:creationId xmlns:a16="http://schemas.microsoft.com/office/drawing/2014/main" id="{CEC24346-4969-4B8E-A1F5-735E1949EE30}"/>
              </a:ext>
            </a:extLst>
          </p:cNvPr>
          <p:cNvPicPr>
            <a:picLocks noChangeAspect="1"/>
          </p:cNvPicPr>
          <p:nvPr/>
        </p:nvPicPr>
        <p:blipFill>
          <a:blip r:embed="rId5"/>
          <a:stretch>
            <a:fillRect/>
          </a:stretch>
        </p:blipFill>
        <p:spPr>
          <a:xfrm>
            <a:off x="457281" y="1204014"/>
            <a:ext cx="4519321" cy="3389491"/>
          </a:xfrm>
          <a:prstGeom prst="rect">
            <a:avLst/>
          </a:prstGeom>
        </p:spPr>
      </p:pic>
      <p:sp>
        <p:nvSpPr>
          <p:cNvPr id="11" name="TextBox 10">
            <a:extLst>
              <a:ext uri="{FF2B5EF4-FFF2-40B4-BE49-F238E27FC236}">
                <a16:creationId xmlns:a16="http://schemas.microsoft.com/office/drawing/2014/main" id="{E3BF9AFD-870F-4F0D-9AC8-A198D3B25139}"/>
              </a:ext>
            </a:extLst>
          </p:cNvPr>
          <p:cNvSpPr txBox="1"/>
          <p:nvPr/>
        </p:nvSpPr>
        <p:spPr>
          <a:xfrm>
            <a:off x="5393485" y="1274524"/>
            <a:ext cx="3293234" cy="3477875"/>
          </a:xfrm>
          <a:prstGeom prst="rect">
            <a:avLst/>
          </a:prstGeom>
          <a:noFill/>
        </p:spPr>
        <p:txBody>
          <a:bodyPr wrap="square" rtlCol="0">
            <a:spAutoFit/>
          </a:bodyPr>
          <a:lstStyle/>
          <a:p>
            <a:r>
              <a:rPr lang="en-GB" dirty="0"/>
              <a:t>Embedding knowledge from offsite learning into practice on site ….</a:t>
            </a:r>
          </a:p>
          <a:p>
            <a:endParaRPr lang="en-GB" dirty="0"/>
          </a:p>
          <a:p>
            <a:endParaRPr lang="en-GB" dirty="0"/>
          </a:p>
          <a:p>
            <a:pPr marL="342900" indent="-342900">
              <a:buFont typeface="Arial" panose="020B0604020202020204" pitchFamily="34" charset="0"/>
              <a:buChar char="•"/>
            </a:pPr>
            <a:r>
              <a:rPr lang="en-GB" dirty="0"/>
              <a:t>Tradesmen/Mentor</a:t>
            </a:r>
          </a:p>
          <a:p>
            <a:pPr marL="342900" indent="-342900">
              <a:buFont typeface="Arial" panose="020B0604020202020204" pitchFamily="34" charset="0"/>
              <a:buChar char="•"/>
            </a:pPr>
            <a:r>
              <a:rPr lang="en-GB" dirty="0"/>
              <a:t>SA Coordinator </a:t>
            </a:r>
          </a:p>
          <a:p>
            <a:pPr marL="342900" indent="-342900">
              <a:buFont typeface="Arial" panose="020B0604020202020204" pitchFamily="34" charset="0"/>
              <a:buChar char="•"/>
            </a:pPr>
            <a:r>
              <a:rPr lang="en-GB" dirty="0"/>
              <a:t>Site Workbook </a:t>
            </a:r>
          </a:p>
          <a:p>
            <a:pPr marL="342900" indent="-342900">
              <a:buFont typeface="Arial" panose="020B0604020202020204" pitchFamily="34" charset="0"/>
              <a:buChar char="•"/>
            </a:pPr>
            <a:r>
              <a:rPr lang="en-GB" dirty="0"/>
              <a:t>Trainer Site Review </a:t>
            </a:r>
          </a:p>
          <a:p>
            <a:pPr marL="342900" indent="-342900">
              <a:buFont typeface="Arial" panose="020B0604020202020204" pitchFamily="34" charset="0"/>
              <a:buChar char="•"/>
            </a:pPr>
            <a:r>
              <a:rPr lang="en-GB" dirty="0"/>
              <a:t>Director Site Review </a:t>
            </a:r>
          </a:p>
          <a:p>
            <a:pPr marL="342900" indent="-342900">
              <a:buFont typeface="Arial" panose="020B0604020202020204" pitchFamily="34" charset="0"/>
              <a:buChar char="•"/>
            </a:pPr>
            <a:r>
              <a:rPr lang="en-GB" dirty="0"/>
              <a:t>CITB Site Review</a:t>
            </a:r>
          </a:p>
        </p:txBody>
      </p:sp>
    </p:spTree>
    <p:extLst>
      <p:ext uri="{BB962C8B-B14F-4D97-AF65-F5344CB8AC3E}">
        <p14:creationId xmlns:p14="http://schemas.microsoft.com/office/powerpoint/2010/main" val="768381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6708536"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cap="all" spc="225" dirty="0">
                <a:solidFill>
                  <a:srgbClr val="FFDE5A"/>
                </a:solidFill>
                <a:latin typeface="Gotham Rounded Book"/>
                <a:cs typeface="Gotham Rounded Book"/>
              </a:rPr>
              <a:t>What do the apprentices say?</a:t>
            </a: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sp>
        <p:nvSpPr>
          <p:cNvPr id="2" name="TextBox 1">
            <a:extLst>
              <a:ext uri="{FF2B5EF4-FFF2-40B4-BE49-F238E27FC236}">
                <a16:creationId xmlns:a16="http://schemas.microsoft.com/office/drawing/2014/main" id="{271F763F-23A8-45CD-B8F8-89D94E73BFB5}"/>
              </a:ext>
            </a:extLst>
          </p:cNvPr>
          <p:cNvSpPr txBox="1"/>
          <p:nvPr/>
        </p:nvSpPr>
        <p:spPr>
          <a:xfrm>
            <a:off x="441433" y="1537138"/>
            <a:ext cx="8198069" cy="2893100"/>
          </a:xfrm>
          <a:prstGeom prst="rect">
            <a:avLst/>
          </a:prstGeom>
          <a:noFill/>
        </p:spPr>
        <p:txBody>
          <a:bodyPr wrap="square" rtlCol="0">
            <a:spAutoFit/>
          </a:bodyPr>
          <a:lstStyle/>
          <a:p>
            <a:r>
              <a:rPr lang="en-GB" sz="1400" dirty="0"/>
              <a:t>Each apprentice group deliver a presentation as part of their apprenticeship often to visiting distinguished guests, including MSPs, MPs, clients and community partners where they are able to share their story in their own words, which is most often through pictures!  </a:t>
            </a:r>
          </a:p>
          <a:p>
            <a:endParaRPr lang="en-GB" sz="1400" dirty="0"/>
          </a:p>
          <a:p>
            <a:r>
              <a:rPr lang="en-GB" sz="1400" dirty="0"/>
              <a:t>The feedback from our apprentices about their learning experience is always excellent ………..</a:t>
            </a:r>
          </a:p>
          <a:p>
            <a:endParaRPr lang="en-GB" sz="1400" dirty="0"/>
          </a:p>
          <a:p>
            <a:r>
              <a:rPr lang="en-GB" sz="1400" i="1" dirty="0"/>
              <a:t>“My time at the Forster Skills Academy has been brilliant I have learnt a lot about Roofing, and also done fun things like skiing and team building challenges. I would highly recommend it.” </a:t>
            </a:r>
            <a:r>
              <a:rPr lang="en-GB" sz="1400" i="1" dirty="0" err="1"/>
              <a:t>Derrin</a:t>
            </a:r>
            <a:r>
              <a:rPr lang="en-GB" sz="1400" i="1" dirty="0"/>
              <a:t> Mackenzie</a:t>
            </a:r>
          </a:p>
          <a:p>
            <a:endParaRPr lang="en-GB" sz="1400" dirty="0"/>
          </a:p>
          <a:p>
            <a:r>
              <a:rPr lang="en-GB" sz="1400" i="1" dirty="0"/>
              <a:t> </a:t>
            </a:r>
          </a:p>
          <a:p>
            <a:r>
              <a:rPr lang="en-GB" sz="1400" i="1" dirty="0"/>
              <a:t>“I really liked my time at the Forster college learning new skills and meeting new friends, also had fun working with my tradesman onsite. I really enjoyed the experience” Liam Green</a:t>
            </a:r>
            <a:endParaRPr lang="en-GB" i="1" dirty="0"/>
          </a:p>
        </p:txBody>
      </p:sp>
    </p:spTree>
    <p:extLst>
      <p:ext uri="{BB962C8B-B14F-4D97-AF65-F5344CB8AC3E}">
        <p14:creationId xmlns:p14="http://schemas.microsoft.com/office/powerpoint/2010/main" val="96924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sp>
        <p:nvSpPr>
          <p:cNvPr id="2" name="Rectangle 1"/>
          <p:cNvSpPr/>
          <p:nvPr/>
        </p:nvSpPr>
        <p:spPr>
          <a:xfrm>
            <a:off x="283897" y="249600"/>
            <a:ext cx="1370888" cy="400110"/>
          </a:xfrm>
          <a:prstGeom prst="rect">
            <a:avLst/>
          </a:prstGeom>
        </p:spPr>
        <p:txBody>
          <a:bodyPr wrap="none">
            <a:spAutoFit/>
          </a:bodyPr>
          <a:lstStyle/>
          <a:p>
            <a:r>
              <a:rPr lang="en-US" b="1" cap="all" spc="225" dirty="0">
                <a:solidFill>
                  <a:srgbClr val="FFDE5A"/>
                </a:solidFill>
                <a:latin typeface="Gotham Rounded Book"/>
                <a:cs typeface="Gotham Rounded Book"/>
              </a:rPr>
              <a:t>SKILLS </a:t>
            </a:r>
          </a:p>
        </p:txBody>
      </p:sp>
      <p:sp>
        <p:nvSpPr>
          <p:cNvPr id="9" name="TextBox 4"/>
          <p:cNvSpPr txBox="1">
            <a:spLocks noChangeArrowheads="1"/>
          </p:cNvSpPr>
          <p:nvPr/>
        </p:nvSpPr>
        <p:spPr bwMode="auto">
          <a:xfrm>
            <a:off x="237453" y="1817037"/>
            <a:ext cx="8608839" cy="877163"/>
          </a:xfrm>
          <a:prstGeom prst="rect">
            <a:avLst/>
          </a:prstGeom>
          <a:noFill/>
          <a:ln w="9525">
            <a:noFill/>
            <a:miter lim="800000"/>
            <a:headEnd/>
            <a:tailEnd/>
          </a:ln>
        </p:spPr>
        <p:txBody>
          <a:bodyPr wrap="square" lIns="91440" tIns="45720" rIns="91440" bIns="45720" anchor="t">
            <a:spAutoFit/>
          </a:bodyPr>
          <a:lstStyle/>
          <a:p>
            <a:pPr eaLnBrk="0" hangingPunct="0">
              <a:spcBef>
                <a:spcPct val="50000"/>
              </a:spcBef>
            </a:pPr>
            <a:r>
              <a:rPr lang="en-GB" sz="2700" dirty="0">
                <a:latin typeface="Arial" panose="020B0604020202020204" pitchFamily="34" charset="0"/>
                <a:cs typeface="Arial" panose="020B0604020202020204" pitchFamily="34" charset="0"/>
              </a:rPr>
              <a:t>The problem that never goes away….</a:t>
            </a:r>
          </a:p>
          <a:p>
            <a:pPr eaLnBrk="0" hangingPunct="0">
              <a:spcBef>
                <a:spcPct val="50000"/>
              </a:spcBef>
            </a:pPr>
            <a:r>
              <a:rPr lang="en-GB" sz="1600" dirty="0">
                <a:latin typeface="Arial"/>
                <a:ea typeface="ＭＳ Ｐゴシック"/>
                <a:cs typeface="Arial"/>
              </a:rPr>
              <a:t>			…..not having enough people that have the right knowledge and skills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37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5" y="1245474"/>
            <a:ext cx="7562698"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sp>
        <p:nvSpPr>
          <p:cNvPr id="2" name="Rectangle 1"/>
          <p:cNvSpPr/>
          <p:nvPr/>
        </p:nvSpPr>
        <p:spPr>
          <a:xfrm>
            <a:off x="283897" y="249600"/>
            <a:ext cx="2866682" cy="400110"/>
          </a:xfrm>
          <a:prstGeom prst="rect">
            <a:avLst/>
          </a:prstGeom>
        </p:spPr>
        <p:txBody>
          <a:bodyPr wrap="none">
            <a:spAutoFit/>
          </a:bodyPr>
          <a:lstStyle/>
          <a:p>
            <a:r>
              <a:rPr lang="en-US" b="1" cap="all" spc="225" dirty="0">
                <a:solidFill>
                  <a:srgbClr val="FFDE5A"/>
                </a:solidFill>
                <a:latin typeface="Gotham Rounded Book"/>
                <a:cs typeface="Gotham Rounded Book"/>
              </a:rPr>
              <a:t>Any questions?</a:t>
            </a:r>
          </a:p>
        </p:txBody>
      </p:sp>
      <p:sp>
        <p:nvSpPr>
          <p:cNvPr id="11" name="TextBox 10">
            <a:extLst>
              <a:ext uri="{FF2B5EF4-FFF2-40B4-BE49-F238E27FC236}">
                <a16:creationId xmlns:a16="http://schemas.microsoft.com/office/drawing/2014/main" id="{6E1CAA54-9EC3-4429-A032-54448889EB34}"/>
              </a:ext>
            </a:extLst>
          </p:cNvPr>
          <p:cNvSpPr txBox="1"/>
          <p:nvPr/>
        </p:nvSpPr>
        <p:spPr>
          <a:xfrm>
            <a:off x="705719" y="1817037"/>
            <a:ext cx="8261130" cy="369332"/>
          </a:xfrm>
          <a:prstGeom prst="rect">
            <a:avLst/>
          </a:prstGeom>
          <a:noFill/>
        </p:spPr>
        <p:txBody>
          <a:bodyPr wrap="square" rtlCol="0">
            <a:spAutoFit/>
          </a:bodyPr>
          <a:lstStyle/>
          <a:p>
            <a:r>
              <a:rPr lang="en-GB" sz="1800" dirty="0"/>
              <a:t>For more information about our Forster Skills Academy please get in touch </a:t>
            </a:r>
          </a:p>
        </p:txBody>
      </p:sp>
      <p:sp>
        <p:nvSpPr>
          <p:cNvPr id="12" name="TextBox 11">
            <a:extLst>
              <a:ext uri="{FF2B5EF4-FFF2-40B4-BE49-F238E27FC236}">
                <a16:creationId xmlns:a16="http://schemas.microsoft.com/office/drawing/2014/main" id="{16BF0A21-C0C5-4BE7-9F9E-04D2AC8AAA28}"/>
              </a:ext>
            </a:extLst>
          </p:cNvPr>
          <p:cNvSpPr txBox="1"/>
          <p:nvPr/>
        </p:nvSpPr>
        <p:spPr>
          <a:xfrm>
            <a:off x="875488" y="2605797"/>
            <a:ext cx="3803515" cy="707886"/>
          </a:xfrm>
          <a:prstGeom prst="rect">
            <a:avLst/>
          </a:prstGeom>
          <a:noFill/>
        </p:spPr>
        <p:txBody>
          <a:bodyPr wrap="square" rtlCol="0">
            <a:spAutoFit/>
          </a:bodyPr>
          <a:lstStyle/>
          <a:p>
            <a:r>
              <a:rPr lang="en-GB" dirty="0">
                <a:hlinkClick r:id="rId5"/>
              </a:rPr>
              <a:t>enquiries@forstergroup.co.uk</a:t>
            </a:r>
            <a:endParaRPr lang="en-GB" dirty="0"/>
          </a:p>
          <a:p>
            <a:r>
              <a:rPr lang="en-GB" dirty="0"/>
              <a:t>01356 628560</a:t>
            </a:r>
          </a:p>
        </p:txBody>
      </p:sp>
    </p:spTree>
    <p:extLst>
      <p:ext uri="{BB962C8B-B14F-4D97-AF65-F5344CB8AC3E}">
        <p14:creationId xmlns:p14="http://schemas.microsoft.com/office/powerpoint/2010/main" val="283902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cap="all" spc="225" dirty="0">
                <a:solidFill>
                  <a:srgbClr val="FFDE5A"/>
                </a:solidFill>
                <a:latin typeface="Gotham Rounded Book"/>
                <a:cs typeface="Gotham Rounded Book"/>
              </a:rPr>
              <a:t>Context  </a:t>
            </a: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221" y="2213265"/>
            <a:ext cx="3132676" cy="2351963"/>
          </a:xfrm>
          <a:prstGeom prst="rect">
            <a:avLst/>
          </a:prstGeom>
        </p:spPr>
      </p:pic>
      <p:pic>
        <p:nvPicPr>
          <p:cNvPr id="2" name="Picture 1">
            <a:extLst>
              <a:ext uri="{FF2B5EF4-FFF2-40B4-BE49-F238E27FC236}">
                <a16:creationId xmlns:a16="http://schemas.microsoft.com/office/drawing/2014/main" id="{7532765F-B45F-46B6-AD35-B1CA356EA7BE}"/>
              </a:ext>
            </a:extLst>
          </p:cNvPr>
          <p:cNvPicPr>
            <a:picLocks noChangeAspect="1"/>
          </p:cNvPicPr>
          <p:nvPr/>
        </p:nvPicPr>
        <p:blipFill>
          <a:blip r:embed="rId6"/>
          <a:stretch>
            <a:fillRect/>
          </a:stretch>
        </p:blipFill>
        <p:spPr>
          <a:xfrm>
            <a:off x="574534" y="1129130"/>
            <a:ext cx="3819096" cy="3615250"/>
          </a:xfrm>
          <a:prstGeom prst="rect">
            <a:avLst/>
          </a:prstGeom>
        </p:spPr>
      </p:pic>
    </p:spTree>
    <p:extLst>
      <p:ext uri="{BB962C8B-B14F-4D97-AF65-F5344CB8AC3E}">
        <p14:creationId xmlns:p14="http://schemas.microsoft.com/office/powerpoint/2010/main" val="197432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2" name="Rectangle 1"/>
          <p:cNvSpPr/>
          <p:nvPr/>
        </p:nvSpPr>
        <p:spPr>
          <a:xfrm>
            <a:off x="283897" y="249600"/>
            <a:ext cx="4645952" cy="400110"/>
          </a:xfrm>
          <a:prstGeom prst="rect">
            <a:avLst/>
          </a:prstGeom>
        </p:spPr>
        <p:txBody>
          <a:bodyPr wrap="none">
            <a:spAutoFit/>
          </a:bodyPr>
          <a:lstStyle/>
          <a:p>
            <a:r>
              <a:rPr lang="en-US" b="1" cap="all" spc="225" dirty="0">
                <a:solidFill>
                  <a:srgbClr val="FFDE5A"/>
                </a:solidFill>
                <a:latin typeface="Gotham Rounded Book"/>
                <a:cs typeface="Gotham Rounded Book"/>
              </a:rPr>
              <a:t>Productivity &amp; performance  </a:t>
            </a:r>
          </a:p>
        </p:txBody>
      </p:sp>
      <p:pic>
        <p:nvPicPr>
          <p:cNvPr id="1026" name="Picture 2" descr="People, productivity, performance | HRM Asia : HRM Asia">
            <a:extLst>
              <a:ext uri="{FF2B5EF4-FFF2-40B4-BE49-F238E27FC236}">
                <a16:creationId xmlns:a16="http://schemas.microsoft.com/office/drawing/2014/main" id="{B5A53FFB-1F38-4DB9-A017-1D06C894843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29283" y="1129130"/>
            <a:ext cx="2723350" cy="1812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oft Systems Approach to Knowledge Worker Productivity—Analysis of the  Problem Situation">
            <a:extLst>
              <a:ext uri="{FF2B5EF4-FFF2-40B4-BE49-F238E27FC236}">
                <a16:creationId xmlns:a16="http://schemas.microsoft.com/office/drawing/2014/main" id="{301735A9-1C11-4497-A62B-E7532FC85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2756" y="1525051"/>
            <a:ext cx="3608357" cy="294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59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6708536"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cap="all" spc="225" dirty="0">
                <a:solidFill>
                  <a:srgbClr val="FFDE5A"/>
                </a:solidFill>
                <a:latin typeface="Gotham Rounded Book"/>
                <a:cs typeface="Gotham Rounded Book"/>
              </a:rPr>
              <a:t>Forster </a:t>
            </a: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pic>
        <p:nvPicPr>
          <p:cNvPr id="9" name="Picture 8"/>
          <p:cNvPicPr>
            <a:picLocks noChangeAspect="1"/>
          </p:cNvPicPr>
          <p:nvPr/>
        </p:nvPicPr>
        <p:blipFill>
          <a:blip r:embed="rId5"/>
          <a:stretch>
            <a:fillRect/>
          </a:stretch>
        </p:blipFill>
        <p:spPr>
          <a:xfrm>
            <a:off x="101457" y="1665389"/>
            <a:ext cx="3997720" cy="2974557"/>
          </a:xfrm>
          <a:prstGeom prst="rect">
            <a:avLst/>
          </a:prstGeom>
        </p:spPr>
      </p:pic>
      <p:pic>
        <p:nvPicPr>
          <p:cNvPr id="2" name="Picture 1">
            <a:extLst>
              <a:ext uri="{FF2B5EF4-FFF2-40B4-BE49-F238E27FC236}">
                <a16:creationId xmlns:a16="http://schemas.microsoft.com/office/drawing/2014/main" id="{1153E5CB-7782-407B-A7A9-18274FEAB74A}"/>
              </a:ext>
            </a:extLst>
          </p:cNvPr>
          <p:cNvPicPr>
            <a:picLocks noChangeAspect="1"/>
          </p:cNvPicPr>
          <p:nvPr/>
        </p:nvPicPr>
        <p:blipFill>
          <a:blip r:embed="rId6"/>
          <a:stretch>
            <a:fillRect/>
          </a:stretch>
        </p:blipFill>
        <p:spPr>
          <a:xfrm>
            <a:off x="4684933" y="1665389"/>
            <a:ext cx="3966075" cy="2974557"/>
          </a:xfrm>
          <a:prstGeom prst="rect">
            <a:avLst/>
          </a:prstGeom>
        </p:spPr>
      </p:pic>
    </p:spTree>
    <p:extLst>
      <p:ext uri="{BB962C8B-B14F-4D97-AF65-F5344CB8AC3E}">
        <p14:creationId xmlns:p14="http://schemas.microsoft.com/office/powerpoint/2010/main" val="2199504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8" name="Content Placeholder 5"/>
          <p:cNvSpPr>
            <a:spLocks noGrp="1"/>
          </p:cNvSpPr>
          <p:nvPr>
            <p:ph idx="1"/>
          </p:nvPr>
        </p:nvSpPr>
        <p:spPr>
          <a:xfrm>
            <a:off x="331094" y="1245474"/>
            <a:ext cx="9010381" cy="3394472"/>
          </a:xfrm>
        </p:spPr>
        <p:txBody>
          <a:bodyPr numCol="2">
            <a:normAutofit/>
          </a:bodyPr>
          <a:lstStyle/>
          <a:p>
            <a:pPr marL="0" indent="0">
              <a:buClr>
                <a:srgbClr val="005372"/>
              </a:buClr>
              <a:buNone/>
            </a:pPr>
            <a:endParaRPr lang="en-GB" sz="2100" dirty="0">
              <a:latin typeface="Gotham Rounded Book"/>
            </a:endParaRPr>
          </a:p>
          <a:p>
            <a:pPr marL="0" indent="0">
              <a:buClr>
                <a:srgbClr val="005372"/>
              </a:buClr>
              <a:buNone/>
            </a:pPr>
            <a:endParaRPr lang="en-GB" sz="2100" dirty="0">
              <a:latin typeface="Gotham Rounded Book"/>
            </a:endParaRPr>
          </a:p>
        </p:txBody>
      </p:sp>
      <p:sp>
        <p:nvSpPr>
          <p:cNvPr id="2" name="Rectangle 1"/>
          <p:cNvSpPr/>
          <p:nvPr/>
        </p:nvSpPr>
        <p:spPr>
          <a:xfrm>
            <a:off x="283897" y="249600"/>
            <a:ext cx="4219617" cy="400110"/>
          </a:xfrm>
          <a:prstGeom prst="rect">
            <a:avLst/>
          </a:prstGeom>
        </p:spPr>
        <p:txBody>
          <a:bodyPr wrap="none">
            <a:spAutoFit/>
          </a:bodyPr>
          <a:lstStyle/>
          <a:p>
            <a:r>
              <a:rPr lang="en-US" b="1" cap="all" spc="225" dirty="0">
                <a:solidFill>
                  <a:srgbClr val="FFDE5A"/>
                </a:solidFill>
                <a:latin typeface="Gotham Rounded Book"/>
                <a:cs typeface="Gotham Rounded Book"/>
              </a:rPr>
              <a:t>An alternative approach  </a:t>
            </a:r>
          </a:p>
        </p:txBody>
      </p:sp>
      <p:sp>
        <p:nvSpPr>
          <p:cNvPr id="10" name="Text Box 3">
            <a:extLst>
              <a:ext uri="{FF2B5EF4-FFF2-40B4-BE49-F238E27FC236}">
                <a16:creationId xmlns:a16="http://schemas.microsoft.com/office/drawing/2014/main" id="{ECDC16B9-8367-4C21-96DF-EE03010F1AD0}"/>
              </a:ext>
            </a:extLst>
          </p:cNvPr>
          <p:cNvSpPr txBox="1">
            <a:spLocks noChangeArrowheads="1"/>
          </p:cNvSpPr>
          <p:nvPr/>
        </p:nvSpPr>
        <p:spPr bwMode="auto">
          <a:xfrm>
            <a:off x="115710" y="1105407"/>
            <a:ext cx="8923093" cy="4038093"/>
          </a:xfrm>
          <a:prstGeom prst="rect">
            <a:avLst/>
          </a:prstGeom>
          <a:noFill/>
          <a:ln w="9525">
            <a:noFill/>
            <a:miter lim="800000"/>
            <a:headEnd/>
            <a:tailEnd/>
          </a:ln>
        </p:spPr>
        <p:txBody>
          <a:bodyPr wrap="square">
            <a:spAutoFit/>
          </a:bodyPr>
          <a:lstStyle/>
          <a:p>
            <a:pPr eaLnBrk="0" hangingPunct="0">
              <a:lnSpc>
                <a:spcPct val="150000"/>
              </a:lnSpc>
              <a:spcBef>
                <a:spcPct val="50000"/>
              </a:spcBef>
            </a:pPr>
            <a:r>
              <a:rPr lang="en-GB" sz="1400" b="1" dirty="0">
                <a:solidFill>
                  <a:schemeClr val="tx2"/>
                </a:solidFill>
                <a:latin typeface="Arial" panose="020B0604020202020204" pitchFamily="34" charset="0"/>
                <a:cs typeface="Arial" panose="020B0604020202020204" pitchFamily="34" charset="0"/>
              </a:rPr>
              <a:t>Craft Apprenticeship </a:t>
            </a:r>
            <a:endParaRPr lang="en-GB" sz="1050" b="1"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4 year apprenticeship, competence was assessed in college </a:t>
            </a: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Excellent qualification for sectors such as repair &amp; maintenance, domestic work</a:t>
            </a: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Did not meet business or sector requirements, key elements of the qualification were not relevant </a:t>
            </a:r>
          </a:p>
          <a:p>
            <a:pPr eaLnBrk="0" hangingPunct="0">
              <a:lnSpc>
                <a:spcPct val="150000"/>
              </a:lnSpc>
              <a:spcBef>
                <a:spcPct val="50000"/>
              </a:spcBef>
            </a:pPr>
            <a:r>
              <a:rPr lang="en-GB" sz="1400" b="1" dirty="0">
                <a:solidFill>
                  <a:schemeClr val="tx2"/>
                </a:solidFill>
                <a:latin typeface="Arial" panose="020B0604020202020204" pitchFamily="34" charset="0"/>
                <a:cs typeface="Arial" panose="020B0604020202020204" pitchFamily="34" charset="0"/>
              </a:rPr>
              <a:t>Specialist Apprenticeship  </a:t>
            </a:r>
            <a:endParaRPr lang="en-GB" sz="1050" b="1" dirty="0">
              <a:solidFill>
                <a:schemeClr val="tx2"/>
              </a:solidFill>
              <a:latin typeface="Arial" panose="020B0604020202020204" pitchFamily="34" charset="0"/>
              <a:cs typeface="Arial" panose="020B0604020202020204" pitchFamily="34" charset="0"/>
            </a:endParaRP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2 year apprenticeship, competence assessed in the workplace and during off site training. </a:t>
            </a: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Contextualises the offsite learning and integrates this knowledge into practice on site throughout the duration of the apprenticeship </a:t>
            </a:r>
          </a:p>
          <a:p>
            <a:pPr marL="285750" indent="-285750" eaLnBrk="0" hangingPunct="0">
              <a:lnSpc>
                <a:spcPct val="150000"/>
              </a:lnSpc>
              <a:spcBef>
                <a:spcPct val="50000"/>
              </a:spcBef>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Residential program creates significant value add, developing individuals meta skills, their maturity, developing relationships, strong identify, sense of purpose and values </a:t>
            </a:r>
          </a:p>
        </p:txBody>
      </p:sp>
    </p:spTree>
    <p:extLst>
      <p:ext uri="{BB962C8B-B14F-4D97-AF65-F5344CB8AC3E}">
        <p14:creationId xmlns:p14="http://schemas.microsoft.com/office/powerpoint/2010/main" val="155973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2" name="Rectangle 1"/>
          <p:cNvSpPr/>
          <p:nvPr/>
        </p:nvSpPr>
        <p:spPr>
          <a:xfrm>
            <a:off x="283897" y="249600"/>
            <a:ext cx="1986249" cy="400110"/>
          </a:xfrm>
          <a:prstGeom prst="rect">
            <a:avLst/>
          </a:prstGeom>
        </p:spPr>
        <p:txBody>
          <a:bodyPr wrap="none">
            <a:spAutoFit/>
          </a:bodyPr>
          <a:lstStyle/>
          <a:p>
            <a:r>
              <a:rPr lang="en-US" b="1" cap="all" spc="225" dirty="0">
                <a:solidFill>
                  <a:srgbClr val="FFDE5A"/>
                </a:solidFill>
                <a:latin typeface="Gotham Rounded Book"/>
                <a:cs typeface="Gotham Rounded Book"/>
              </a:rPr>
              <a:t>OBJECTIVES   </a:t>
            </a:r>
          </a:p>
        </p:txBody>
      </p:sp>
      <p:sp>
        <p:nvSpPr>
          <p:cNvPr id="8" name="TextBox 7">
            <a:extLst>
              <a:ext uri="{FF2B5EF4-FFF2-40B4-BE49-F238E27FC236}">
                <a16:creationId xmlns:a16="http://schemas.microsoft.com/office/drawing/2014/main" id="{6AED1EF7-4960-4234-AD6E-2FD00CDFDAC6}"/>
              </a:ext>
            </a:extLst>
          </p:cNvPr>
          <p:cNvSpPr txBox="1"/>
          <p:nvPr/>
        </p:nvSpPr>
        <p:spPr>
          <a:xfrm>
            <a:off x="165278" y="1525050"/>
            <a:ext cx="8813443" cy="2637710"/>
          </a:xfrm>
          <a:prstGeom prst="rect">
            <a:avLst/>
          </a:prstGeom>
          <a:noFill/>
        </p:spPr>
        <p:txBody>
          <a:bodyPr wrap="square" rtlCol="0">
            <a:spAutoFit/>
          </a:bodyPr>
          <a:lstStyle/>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Control the pipeline of talent into workforce to meet organisational requirements </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Increase organisational capacity, performance and productivity </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Standardise working practices across all of the workforce “Forster Standard”</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Skills acquisition designed to meet organisational requirements and national qualifications </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Off site learning will be technical but more importantly it will focus on developing individual meta skills </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Competence will demonstrable and will be assessed in the workplace involving the wider teams</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Contribution and achievement will be rewarded financially and non financially</a:t>
            </a:r>
          </a:p>
          <a:p>
            <a:pPr marL="342900" indent="-342900">
              <a:lnSpc>
                <a:spcPct val="150000"/>
              </a:lnSpc>
              <a:buFont typeface="+mj-lt"/>
              <a:buAutoNum type="arabicPeriod"/>
            </a:pPr>
            <a:r>
              <a:rPr lang="en-GB" sz="1400" dirty="0">
                <a:solidFill>
                  <a:schemeClr val="tx2"/>
                </a:solidFill>
                <a:latin typeface="Arial" panose="020B0604020202020204" pitchFamily="34" charset="0"/>
                <a:cs typeface="Arial" panose="020B0604020202020204" pitchFamily="34" charset="0"/>
              </a:rPr>
              <a:t>To provide a sustainable and controlled form of investment </a:t>
            </a:r>
          </a:p>
        </p:txBody>
      </p:sp>
    </p:spTree>
    <p:extLst>
      <p:ext uri="{BB962C8B-B14F-4D97-AF65-F5344CB8AC3E}">
        <p14:creationId xmlns:p14="http://schemas.microsoft.com/office/powerpoint/2010/main" val="392630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2" name="Rectangle 1"/>
          <p:cNvSpPr/>
          <p:nvPr/>
        </p:nvSpPr>
        <p:spPr>
          <a:xfrm>
            <a:off x="283897" y="249600"/>
            <a:ext cx="1909754" cy="400110"/>
          </a:xfrm>
          <a:prstGeom prst="rect">
            <a:avLst/>
          </a:prstGeom>
        </p:spPr>
        <p:txBody>
          <a:bodyPr wrap="none">
            <a:spAutoFit/>
          </a:bodyPr>
          <a:lstStyle/>
          <a:p>
            <a:r>
              <a:rPr lang="en-US" b="1" cap="all" spc="225" dirty="0">
                <a:solidFill>
                  <a:srgbClr val="FFDE5A"/>
                </a:solidFill>
                <a:latin typeface="Gotham Rounded Book"/>
                <a:cs typeface="Gotham Rounded Book"/>
              </a:rPr>
              <a:t>KEY DATES    </a:t>
            </a:r>
          </a:p>
        </p:txBody>
      </p:sp>
      <p:sp>
        <p:nvSpPr>
          <p:cNvPr id="8" name="TextBox 7">
            <a:extLst>
              <a:ext uri="{FF2B5EF4-FFF2-40B4-BE49-F238E27FC236}">
                <a16:creationId xmlns:a16="http://schemas.microsoft.com/office/drawing/2014/main" id="{DFF17208-C03A-486D-A27B-66A5F600E43E}"/>
              </a:ext>
            </a:extLst>
          </p:cNvPr>
          <p:cNvSpPr txBox="1"/>
          <p:nvPr/>
        </p:nvSpPr>
        <p:spPr>
          <a:xfrm>
            <a:off x="120772" y="1023321"/>
            <a:ext cx="8813443" cy="1991379"/>
          </a:xfrm>
          <a:prstGeom prst="rect">
            <a:avLst/>
          </a:prstGeom>
          <a:noFill/>
        </p:spPr>
        <p:txBody>
          <a:bodyPr wrap="square" rtlCol="0">
            <a:spAutoFit/>
          </a:bodyPr>
          <a:lstStyle/>
          <a:p>
            <a:pPr>
              <a:lnSpc>
                <a:spcPct val="150000"/>
              </a:lnSpc>
            </a:pPr>
            <a:r>
              <a:rPr lang="en-GB" sz="1400" dirty="0">
                <a:solidFill>
                  <a:schemeClr val="tx2"/>
                </a:solidFill>
                <a:latin typeface="Arial" panose="020B0604020202020204" pitchFamily="34" charset="0"/>
                <a:cs typeface="Arial" panose="020B0604020202020204" pitchFamily="34" charset="0"/>
              </a:rPr>
              <a:t>2013/14 		Developed 2 pilot projects with different Colleges, both pilots were terminated  </a:t>
            </a:r>
          </a:p>
          <a:p>
            <a:pPr>
              <a:lnSpc>
                <a:spcPct val="150000"/>
              </a:lnSpc>
            </a:pPr>
            <a:r>
              <a:rPr lang="en-GB" sz="1400" dirty="0">
                <a:solidFill>
                  <a:schemeClr val="tx2"/>
                </a:solidFill>
                <a:latin typeface="Arial" panose="020B0604020202020204" pitchFamily="34" charset="0"/>
                <a:cs typeface="Arial" panose="020B0604020202020204" pitchFamily="34" charset="0"/>
              </a:rPr>
              <a:t>2014 		Industry Working Group established and Specialist Apprenticeship was developed for sector </a:t>
            </a:r>
          </a:p>
          <a:p>
            <a:pPr>
              <a:lnSpc>
                <a:spcPct val="150000"/>
              </a:lnSpc>
            </a:pPr>
            <a:r>
              <a:rPr lang="en-GB" sz="1400" dirty="0">
                <a:solidFill>
                  <a:schemeClr val="tx2"/>
                </a:solidFill>
                <a:latin typeface="Arial" panose="020B0604020202020204" pitchFamily="34" charset="0"/>
                <a:cs typeface="Arial" panose="020B0604020202020204" pitchFamily="34" charset="0"/>
              </a:rPr>
              <a:t>2015 		Skills Academy created, offsite learning delivered at Head Officer</a:t>
            </a:r>
          </a:p>
          <a:p>
            <a:pPr>
              <a:lnSpc>
                <a:spcPct val="150000"/>
              </a:lnSpc>
            </a:pPr>
            <a:r>
              <a:rPr lang="en-GB" sz="1400" dirty="0">
                <a:solidFill>
                  <a:schemeClr val="tx2"/>
                </a:solidFill>
                <a:latin typeface="Arial" panose="020B0604020202020204" pitchFamily="34" charset="0"/>
                <a:cs typeface="Arial" panose="020B0604020202020204" pitchFamily="34" charset="0"/>
              </a:rPr>
              <a:t>2017		SQA Accreditation achieved, Skills Academy moves to Brechin Community Campus</a:t>
            </a:r>
          </a:p>
          <a:p>
            <a:pPr>
              <a:lnSpc>
                <a:spcPct val="150000"/>
              </a:lnSpc>
            </a:pPr>
            <a:endParaRPr lang="en-GB" sz="1400" dirty="0">
              <a:solidFill>
                <a:schemeClr val="tx2"/>
              </a:solidFill>
              <a:latin typeface="Arial" panose="020B0604020202020204" pitchFamily="34" charset="0"/>
              <a:cs typeface="Arial" panose="020B0604020202020204" pitchFamily="34" charset="0"/>
            </a:endParaRPr>
          </a:p>
          <a:p>
            <a:pPr>
              <a:lnSpc>
                <a:spcPct val="150000"/>
              </a:lnSpc>
            </a:pPr>
            <a:r>
              <a:rPr lang="en-GB" sz="1400" dirty="0">
                <a:solidFill>
                  <a:schemeClr val="tx2"/>
                </a:solidFill>
                <a:latin typeface="Arial" panose="020B0604020202020204" pitchFamily="34" charset="0"/>
                <a:cs typeface="Arial" panose="020B0604020202020204" pitchFamily="34" charset="0"/>
              </a:rPr>
              <a:t>Deliverables: </a:t>
            </a:r>
          </a:p>
        </p:txBody>
      </p:sp>
      <p:pic>
        <p:nvPicPr>
          <p:cNvPr id="12" name="Picture 11">
            <a:extLst>
              <a:ext uri="{FF2B5EF4-FFF2-40B4-BE49-F238E27FC236}">
                <a16:creationId xmlns:a16="http://schemas.microsoft.com/office/drawing/2014/main" id="{213D6579-CE9F-4FAF-A2F3-341825DD138C}"/>
              </a:ext>
            </a:extLst>
          </p:cNvPr>
          <p:cNvPicPr>
            <a:picLocks noChangeAspect="1"/>
          </p:cNvPicPr>
          <p:nvPr/>
        </p:nvPicPr>
        <p:blipFill>
          <a:blip r:embed="rId5"/>
          <a:stretch>
            <a:fillRect/>
          </a:stretch>
        </p:blipFill>
        <p:spPr>
          <a:xfrm>
            <a:off x="1324228" y="2884009"/>
            <a:ext cx="5524500" cy="1819275"/>
          </a:xfrm>
          <a:prstGeom prst="rect">
            <a:avLst/>
          </a:prstGeom>
        </p:spPr>
      </p:pic>
      <p:sp>
        <p:nvSpPr>
          <p:cNvPr id="13" name="TextBox 12">
            <a:extLst>
              <a:ext uri="{FF2B5EF4-FFF2-40B4-BE49-F238E27FC236}">
                <a16:creationId xmlns:a16="http://schemas.microsoft.com/office/drawing/2014/main" id="{59AA2B76-7E21-4A3A-BF5E-6E8EA2F1491F}"/>
              </a:ext>
            </a:extLst>
          </p:cNvPr>
          <p:cNvSpPr txBox="1"/>
          <p:nvPr/>
        </p:nvSpPr>
        <p:spPr>
          <a:xfrm>
            <a:off x="115711" y="4790749"/>
            <a:ext cx="9054988" cy="261610"/>
          </a:xfrm>
          <a:prstGeom prst="rect">
            <a:avLst/>
          </a:prstGeom>
          <a:noFill/>
        </p:spPr>
        <p:txBody>
          <a:bodyPr wrap="square" rtlCol="0">
            <a:spAutoFit/>
          </a:bodyPr>
          <a:lstStyle/>
          <a:p>
            <a:r>
              <a:rPr lang="en-GB" sz="1100" dirty="0">
                <a:solidFill>
                  <a:schemeClr val="tx2"/>
                </a:solidFill>
                <a:latin typeface="Arial" panose="020B0604020202020204" pitchFamily="34" charset="0"/>
                <a:cs typeface="Arial" panose="020B0604020202020204" pitchFamily="34" charset="0"/>
              </a:rPr>
              <a:t>82% qualification achievement rate</a:t>
            </a:r>
          </a:p>
        </p:txBody>
      </p:sp>
    </p:spTree>
    <p:extLst>
      <p:ext uri="{BB962C8B-B14F-4D97-AF65-F5344CB8AC3E}">
        <p14:creationId xmlns:p14="http://schemas.microsoft.com/office/powerpoint/2010/main" val="391165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 background header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988239"/>
          </a:xfrm>
          <a:prstGeom prst="rect">
            <a:avLst/>
          </a:prstGeom>
        </p:spPr>
      </p:pic>
      <p:sp>
        <p:nvSpPr>
          <p:cNvPr id="5" name="Title 1"/>
          <p:cNvSpPr txBox="1">
            <a:spLocks/>
          </p:cNvSpPr>
          <p:nvPr/>
        </p:nvSpPr>
        <p:spPr>
          <a:xfrm>
            <a:off x="115711" y="179954"/>
            <a:ext cx="5829300" cy="55085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cap="all" spc="225" dirty="0">
              <a:solidFill>
                <a:srgbClr val="FFDE5A"/>
              </a:solidFill>
              <a:latin typeface="Gotham Rounded Book"/>
              <a:cs typeface="Gotham Rounded Book"/>
            </a:endParaRPr>
          </a:p>
        </p:txBody>
      </p:sp>
      <p:sp>
        <p:nvSpPr>
          <p:cNvPr id="6" name="Subtitle 2"/>
          <p:cNvSpPr txBox="1">
            <a:spLocks/>
          </p:cNvSpPr>
          <p:nvPr/>
        </p:nvSpPr>
        <p:spPr>
          <a:xfrm>
            <a:off x="1413560" y="578272"/>
            <a:ext cx="4800600" cy="368507"/>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solidFill>
                <a:srgbClr val="FFFFFF"/>
              </a:solidFill>
              <a:latin typeface="Finnegan LT Com"/>
              <a:cs typeface="Finnegan LT Com"/>
            </a:endParaRPr>
          </a:p>
        </p:txBody>
      </p:sp>
      <p:pic>
        <p:nvPicPr>
          <p:cNvPr id="7" name="Picture 6" descr="ForsterGroup cmyk_Ne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792" y="286285"/>
            <a:ext cx="952480" cy="952480"/>
          </a:xfrm>
          <a:prstGeom prst="rect">
            <a:avLst/>
          </a:prstGeom>
        </p:spPr>
      </p:pic>
      <p:sp>
        <p:nvSpPr>
          <p:cNvPr id="2" name="Rectangle 1"/>
          <p:cNvSpPr/>
          <p:nvPr/>
        </p:nvSpPr>
        <p:spPr>
          <a:xfrm>
            <a:off x="283897" y="249600"/>
            <a:ext cx="1875642" cy="400110"/>
          </a:xfrm>
          <a:prstGeom prst="rect">
            <a:avLst/>
          </a:prstGeom>
        </p:spPr>
        <p:txBody>
          <a:bodyPr wrap="none">
            <a:spAutoFit/>
          </a:bodyPr>
          <a:lstStyle/>
          <a:p>
            <a:r>
              <a:rPr lang="en-US" b="1" cap="all" spc="225" dirty="0">
                <a:solidFill>
                  <a:srgbClr val="FFDE5A"/>
                </a:solidFill>
                <a:latin typeface="Gotham Rounded Book"/>
                <a:cs typeface="Gotham Rounded Book"/>
              </a:rPr>
              <a:t>Investment</a:t>
            </a:r>
          </a:p>
        </p:txBody>
      </p:sp>
      <p:pic>
        <p:nvPicPr>
          <p:cNvPr id="15" name="Picture 14">
            <a:extLst>
              <a:ext uri="{FF2B5EF4-FFF2-40B4-BE49-F238E27FC236}">
                <a16:creationId xmlns:a16="http://schemas.microsoft.com/office/drawing/2014/main" id="{1B23A588-8DF3-4233-9426-E4D70DBC0EC5}"/>
              </a:ext>
            </a:extLst>
          </p:cNvPr>
          <p:cNvPicPr>
            <a:picLocks noChangeAspect="1"/>
          </p:cNvPicPr>
          <p:nvPr/>
        </p:nvPicPr>
        <p:blipFill>
          <a:blip r:embed="rId5"/>
          <a:stretch>
            <a:fillRect/>
          </a:stretch>
        </p:blipFill>
        <p:spPr>
          <a:xfrm>
            <a:off x="1545021" y="1444974"/>
            <a:ext cx="5211371" cy="3201506"/>
          </a:xfrm>
          <a:prstGeom prst="rect">
            <a:avLst/>
          </a:prstGeom>
        </p:spPr>
      </p:pic>
    </p:spTree>
    <p:extLst>
      <p:ext uri="{BB962C8B-B14F-4D97-AF65-F5344CB8AC3E}">
        <p14:creationId xmlns:p14="http://schemas.microsoft.com/office/powerpoint/2010/main" val="39820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orster presentation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J526 - Bft 2016 PPT Template (16.9).potx</Template>
  <TotalTime>2329</TotalTime>
  <Words>1124</Words>
  <Application>Microsoft Office PowerPoint</Application>
  <PresentationFormat>On-screen Show (16:9)</PresentationFormat>
  <Paragraphs>181</Paragraphs>
  <Slides>20</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Finnegan LT Com</vt:lpstr>
      <vt:lpstr>Gotham Rounded Book</vt:lpstr>
      <vt:lpstr>Times</vt:lpstr>
      <vt:lpstr>Wingdings</vt:lpstr>
      <vt:lpstr>Blank Presentation</vt:lpstr>
      <vt:lpstr>Forster presentation templates</vt:lpstr>
      <vt:lpstr>Skills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freelancer1</dc:creator>
  <cp:lastModifiedBy>Lynsey Gilbert</cp:lastModifiedBy>
  <cp:revision>223</cp:revision>
  <dcterms:created xsi:type="dcterms:W3CDTF">2015-02-23T16:02:26Z</dcterms:created>
  <dcterms:modified xsi:type="dcterms:W3CDTF">2022-02-08T15:50:37Z</dcterms:modified>
</cp:coreProperties>
</file>